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310" r:id="rId3"/>
    <p:sldId id="298" r:id="rId4"/>
    <p:sldId id="302" r:id="rId5"/>
    <p:sldId id="299" r:id="rId6"/>
    <p:sldId id="265" r:id="rId7"/>
    <p:sldId id="309" r:id="rId8"/>
    <p:sldId id="304" r:id="rId9"/>
    <p:sldId id="277" r:id="rId10"/>
    <p:sldId id="275" r:id="rId11"/>
    <p:sldId id="264" r:id="rId12"/>
    <p:sldId id="308" r:id="rId13"/>
    <p:sldId id="300" r:id="rId14"/>
    <p:sldId id="305" r:id="rId15"/>
    <p:sldId id="276" r:id="rId16"/>
    <p:sldId id="259" r:id="rId17"/>
    <p:sldId id="268" r:id="rId18"/>
    <p:sldId id="306" r:id="rId19"/>
    <p:sldId id="272" r:id="rId20"/>
    <p:sldId id="294" r:id="rId21"/>
    <p:sldId id="295" r:id="rId22"/>
    <p:sldId id="296" r:id="rId23"/>
    <p:sldId id="29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B61C1-D0EC-494A-8B91-303E61970E1A}" v="18" dt="2025-09-23T16:50:39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2" y="4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providerId="Windows Live" clId="Web-{C229F7D6-9FD4-49FD-95D7-2D549CF2924C}"/>
    <pc:docChg chg="delSld modSld">
      <pc:chgData name="Utilisateur invité" userId="" providerId="Windows Live" clId="Web-{C229F7D6-9FD4-49FD-95D7-2D549CF2924C}" dt="2025-09-22T11:58:41.213" v="26" actId="1076"/>
      <pc:docMkLst>
        <pc:docMk/>
      </pc:docMkLst>
      <pc:sldChg chg="modSp">
        <pc:chgData name="Utilisateur invité" userId="" providerId="Windows Live" clId="Web-{C229F7D6-9FD4-49FD-95D7-2D549CF2924C}" dt="2025-09-22T11:58:41.213" v="26" actId="1076"/>
        <pc:sldMkLst>
          <pc:docMk/>
          <pc:sldMk cId="710530326" sldId="265"/>
        </pc:sldMkLst>
        <pc:spChg chg="mod">
          <ac:chgData name="Utilisateur invité" userId="" providerId="Windows Live" clId="Web-{C229F7D6-9FD4-49FD-95D7-2D549CF2924C}" dt="2025-09-22T11:58:41.213" v="26" actId="1076"/>
          <ac:spMkLst>
            <pc:docMk/>
            <pc:sldMk cId="710530326" sldId="265"/>
            <ac:spMk id="5" creationId="{A21545C3-7E19-B7F0-27DD-0B8B18317E22}"/>
          </ac:spMkLst>
        </pc:spChg>
      </pc:sldChg>
      <pc:sldChg chg="modSp">
        <pc:chgData name="Utilisateur invité" userId="" providerId="Windows Live" clId="Web-{C229F7D6-9FD4-49FD-95D7-2D549CF2924C}" dt="2025-09-22T11:50:56.288" v="25" actId="1076"/>
        <pc:sldMkLst>
          <pc:docMk/>
          <pc:sldMk cId="3277934653" sldId="299"/>
        </pc:sldMkLst>
        <pc:spChg chg="mod">
          <ac:chgData name="Utilisateur invité" userId="" providerId="Windows Live" clId="Web-{C229F7D6-9FD4-49FD-95D7-2D549CF2924C}" dt="2025-09-22T11:50:56.288" v="25" actId="1076"/>
          <ac:spMkLst>
            <pc:docMk/>
            <pc:sldMk cId="3277934653" sldId="299"/>
            <ac:spMk id="2" creationId="{6788AAB6-0BA1-8E52-ACEB-C61723D5D24A}"/>
          </ac:spMkLst>
        </pc:spChg>
      </pc:sldChg>
      <pc:sldChg chg="modSp del">
        <pc:chgData name="Utilisateur invité" userId="" providerId="Windows Live" clId="Web-{C229F7D6-9FD4-49FD-95D7-2D549CF2924C}" dt="2025-09-22T11:50:10.568" v="18"/>
        <pc:sldMkLst>
          <pc:docMk/>
          <pc:sldMk cId="2674445534" sldId="303"/>
        </pc:sldMkLst>
        <pc:spChg chg="mod">
          <ac:chgData name="Utilisateur invité" userId="" providerId="Windows Live" clId="Web-{C229F7D6-9FD4-49FD-95D7-2D549CF2924C}" dt="2025-09-22T11:50:04.381" v="17" actId="20577"/>
          <ac:spMkLst>
            <pc:docMk/>
            <pc:sldMk cId="2674445534" sldId="303"/>
            <ac:spMk id="2" creationId="{ECBC0B27-61A2-DD23-63D9-B0626A2F9998}"/>
          </ac:spMkLst>
        </pc:spChg>
      </pc:sldChg>
    </pc:docChg>
  </pc:docChgLst>
  <pc:docChgLst>
    <pc:chgData name="Valérie Materne" userId="4b5cfd0d9b2c1e62" providerId="LiveId" clId="{3039A003-5193-412C-8C9C-D67559EA1493}"/>
    <pc:docChg chg="undo custSel addSld delSld modSld">
      <pc:chgData name="Valérie Materne" userId="4b5cfd0d9b2c1e62" providerId="LiveId" clId="{3039A003-5193-412C-8C9C-D67559EA1493}" dt="2025-09-23T16:51:23.125" v="1422" actId="22"/>
      <pc:docMkLst>
        <pc:docMk/>
      </pc:docMkLst>
      <pc:sldChg chg="addSp modSp mod">
        <pc:chgData name="Valérie Materne" userId="4b5cfd0d9b2c1e62" providerId="LiveId" clId="{3039A003-5193-412C-8C9C-D67559EA1493}" dt="2025-09-23T09:46:03.697" v="473" actId="1076"/>
        <pc:sldMkLst>
          <pc:docMk/>
          <pc:sldMk cId="1968740195" sldId="259"/>
        </pc:sldMkLst>
        <pc:spChg chg="mod">
          <ac:chgData name="Valérie Materne" userId="4b5cfd0d9b2c1e62" providerId="LiveId" clId="{3039A003-5193-412C-8C9C-D67559EA1493}" dt="2025-09-23T09:45:53.287" v="472" actId="20577"/>
          <ac:spMkLst>
            <pc:docMk/>
            <pc:sldMk cId="1968740195" sldId="259"/>
            <ac:spMk id="3" creationId="{CB4F7530-88C7-6F3D-1DBE-68EE20B7EA31}"/>
          </ac:spMkLst>
        </pc:spChg>
        <pc:spChg chg="add mod">
          <ac:chgData name="Valérie Materne" userId="4b5cfd0d9b2c1e62" providerId="LiveId" clId="{3039A003-5193-412C-8C9C-D67559EA1493}" dt="2025-09-23T09:46:03.697" v="473" actId="1076"/>
          <ac:spMkLst>
            <pc:docMk/>
            <pc:sldMk cId="1968740195" sldId="259"/>
            <ac:spMk id="4" creationId="{627895EA-6299-C3DE-0FD4-A708C4E6CEBD}"/>
          </ac:spMkLst>
        </pc:spChg>
      </pc:sldChg>
      <pc:sldChg chg="modSp mod">
        <pc:chgData name="Valérie Materne" userId="4b5cfd0d9b2c1e62" providerId="LiveId" clId="{3039A003-5193-412C-8C9C-D67559EA1493}" dt="2025-09-23T09:48:09.414" v="502" actId="255"/>
        <pc:sldMkLst>
          <pc:docMk/>
          <pc:sldMk cId="2546963711" sldId="264"/>
        </pc:sldMkLst>
        <pc:spChg chg="mod">
          <ac:chgData name="Valérie Materne" userId="4b5cfd0d9b2c1e62" providerId="LiveId" clId="{3039A003-5193-412C-8C9C-D67559EA1493}" dt="2025-09-23T09:48:09.414" v="502" actId="255"/>
          <ac:spMkLst>
            <pc:docMk/>
            <pc:sldMk cId="2546963711" sldId="264"/>
            <ac:spMk id="3" creationId="{7887DC55-FFF9-A8E7-C587-04AA939ABC68}"/>
          </ac:spMkLst>
        </pc:spChg>
        <pc:picChg chg="mod">
          <ac:chgData name="Valérie Materne" userId="4b5cfd0d9b2c1e62" providerId="LiveId" clId="{3039A003-5193-412C-8C9C-D67559EA1493}" dt="2025-09-23T09:47:51.788" v="501" actId="1076"/>
          <ac:picMkLst>
            <pc:docMk/>
            <pc:sldMk cId="2546963711" sldId="264"/>
            <ac:picMk id="10" creationId="{4F1E37FE-3317-7BEB-4C9F-FB73C8286E12}"/>
          </ac:picMkLst>
        </pc:picChg>
      </pc:sldChg>
      <pc:sldChg chg="modSp mod">
        <pc:chgData name="Valérie Materne" userId="4b5cfd0d9b2c1e62" providerId="LiveId" clId="{3039A003-5193-412C-8C9C-D67559EA1493}" dt="2025-09-21T16:29:47.142" v="8" actId="20577"/>
        <pc:sldMkLst>
          <pc:docMk/>
          <pc:sldMk cId="710530326" sldId="265"/>
        </pc:sldMkLst>
        <pc:spChg chg="mod">
          <ac:chgData name="Valérie Materne" userId="4b5cfd0d9b2c1e62" providerId="LiveId" clId="{3039A003-5193-412C-8C9C-D67559EA1493}" dt="2025-09-21T16:29:47.142" v="8" actId="20577"/>
          <ac:spMkLst>
            <pc:docMk/>
            <pc:sldMk cId="710530326" sldId="265"/>
            <ac:spMk id="7" creationId="{9E5E408B-7630-7166-1BE4-5900BAE7ACC1}"/>
          </ac:spMkLst>
        </pc:spChg>
      </pc:sldChg>
      <pc:sldChg chg="modSp mod">
        <pc:chgData name="Valérie Materne" userId="4b5cfd0d9b2c1e62" providerId="LiveId" clId="{3039A003-5193-412C-8C9C-D67559EA1493}" dt="2025-09-23T09:46:33.517" v="484" actId="313"/>
        <pc:sldMkLst>
          <pc:docMk/>
          <pc:sldMk cId="597006477" sldId="268"/>
        </pc:sldMkLst>
        <pc:spChg chg="mod">
          <ac:chgData name="Valérie Materne" userId="4b5cfd0d9b2c1e62" providerId="LiveId" clId="{3039A003-5193-412C-8C9C-D67559EA1493}" dt="2025-09-23T09:46:33.517" v="484" actId="313"/>
          <ac:spMkLst>
            <pc:docMk/>
            <pc:sldMk cId="597006477" sldId="268"/>
            <ac:spMk id="3" creationId="{00000000-0000-0000-0000-000000000000}"/>
          </ac:spMkLst>
        </pc:spChg>
      </pc:sldChg>
      <pc:sldChg chg="modSp mod">
        <pc:chgData name="Valérie Materne" userId="4b5cfd0d9b2c1e62" providerId="LiveId" clId="{3039A003-5193-412C-8C9C-D67559EA1493}" dt="2025-09-21T16:30:53.861" v="24" actId="20577"/>
        <pc:sldMkLst>
          <pc:docMk/>
          <pc:sldMk cId="1560700561" sldId="276"/>
        </pc:sldMkLst>
        <pc:spChg chg="mod">
          <ac:chgData name="Valérie Materne" userId="4b5cfd0d9b2c1e62" providerId="LiveId" clId="{3039A003-5193-412C-8C9C-D67559EA1493}" dt="2025-09-21T16:30:53.861" v="24" actId="20577"/>
          <ac:spMkLst>
            <pc:docMk/>
            <pc:sldMk cId="1560700561" sldId="276"/>
            <ac:spMk id="5" creationId="{E563C2C7-888C-DF36-3DD2-FDD691988A08}"/>
          </ac:spMkLst>
        </pc:spChg>
        <pc:spChg chg="mod">
          <ac:chgData name="Valérie Materne" userId="4b5cfd0d9b2c1e62" providerId="LiveId" clId="{3039A003-5193-412C-8C9C-D67559EA1493}" dt="2025-09-21T16:30:45.666" v="22" actId="20577"/>
          <ac:spMkLst>
            <pc:docMk/>
            <pc:sldMk cId="1560700561" sldId="276"/>
            <ac:spMk id="6" creationId="{29B86569-E5EE-9936-BE8F-D4B3D938FFB9}"/>
          </ac:spMkLst>
        </pc:spChg>
      </pc:sldChg>
      <pc:sldChg chg="modSp mod">
        <pc:chgData name="Valérie Materne" userId="4b5cfd0d9b2c1e62" providerId="LiveId" clId="{3039A003-5193-412C-8C9C-D67559EA1493}" dt="2025-09-21T16:34:37.248" v="401" actId="20577"/>
        <pc:sldMkLst>
          <pc:docMk/>
          <pc:sldMk cId="4195498068" sldId="294"/>
        </pc:sldMkLst>
        <pc:spChg chg="mod">
          <ac:chgData name="Valérie Materne" userId="4b5cfd0d9b2c1e62" providerId="LiveId" clId="{3039A003-5193-412C-8C9C-D67559EA1493}" dt="2025-09-21T16:34:37.248" v="401" actId="20577"/>
          <ac:spMkLst>
            <pc:docMk/>
            <pc:sldMk cId="4195498068" sldId="294"/>
            <ac:spMk id="3" creationId="{00000000-0000-0000-0000-000000000000}"/>
          </ac:spMkLst>
        </pc:spChg>
      </pc:sldChg>
      <pc:sldChg chg="modSp">
        <pc:chgData name="Valérie Materne" userId="4b5cfd0d9b2c1e62" providerId="LiveId" clId="{3039A003-5193-412C-8C9C-D67559EA1493}" dt="2025-09-21T16:30:19.926" v="20" actId="20577"/>
        <pc:sldMkLst>
          <pc:docMk/>
          <pc:sldMk cId="2748752119" sldId="300"/>
        </pc:sldMkLst>
        <pc:graphicFrameChg chg="mod">
          <ac:chgData name="Valérie Materne" userId="4b5cfd0d9b2c1e62" providerId="LiveId" clId="{3039A003-5193-412C-8C9C-D67559EA1493}" dt="2025-09-21T16:30:19.926" v="20" actId="20577"/>
          <ac:graphicFrameMkLst>
            <pc:docMk/>
            <pc:sldMk cId="2748752119" sldId="300"/>
            <ac:graphicFrameMk id="7" creationId="{2500D362-F3C3-BE77-EB48-6763E456A8F8}"/>
          </ac:graphicFrameMkLst>
        </pc:graphicFrameChg>
      </pc:sldChg>
      <pc:sldChg chg="modSp">
        <pc:chgData name="Valérie Materne" userId="4b5cfd0d9b2c1e62" providerId="LiveId" clId="{3039A003-5193-412C-8C9C-D67559EA1493}" dt="2025-09-21T16:29:06.004" v="0" actId="20577"/>
        <pc:sldMkLst>
          <pc:docMk/>
          <pc:sldMk cId="2674445534" sldId="303"/>
        </pc:sldMkLst>
      </pc:sldChg>
      <pc:sldChg chg="modSp add del mod">
        <pc:chgData name="Valérie Materne" userId="4b5cfd0d9b2c1e62" providerId="LiveId" clId="{3039A003-5193-412C-8C9C-D67559EA1493}" dt="2025-09-23T09:59:51.586" v="962" actId="47"/>
        <pc:sldMkLst>
          <pc:docMk/>
          <pc:sldMk cId="2806769287" sldId="307"/>
        </pc:sldMkLst>
        <pc:spChg chg="mod">
          <ac:chgData name="Valérie Materne" userId="4b5cfd0d9b2c1e62" providerId="LiveId" clId="{3039A003-5193-412C-8C9C-D67559EA1493}" dt="2025-09-23T09:47:13.569" v="494" actId="20577"/>
          <ac:spMkLst>
            <pc:docMk/>
            <pc:sldMk cId="2806769287" sldId="307"/>
            <ac:spMk id="2" creationId="{635B8F1F-51F0-4571-79D0-9A326BE63BF0}"/>
          </ac:spMkLst>
        </pc:spChg>
      </pc:sldChg>
      <pc:sldChg chg="modSp new mod">
        <pc:chgData name="Valérie Materne" userId="4b5cfd0d9b2c1e62" providerId="LiveId" clId="{3039A003-5193-412C-8C9C-D67559EA1493}" dt="2025-09-23T16:48:30.394" v="1415" actId="20577"/>
        <pc:sldMkLst>
          <pc:docMk/>
          <pc:sldMk cId="1887059503" sldId="308"/>
        </pc:sldMkLst>
        <pc:spChg chg="mod">
          <ac:chgData name="Valérie Materne" userId="4b5cfd0d9b2c1e62" providerId="LiveId" clId="{3039A003-5193-412C-8C9C-D67559EA1493}" dt="2025-09-23T16:48:30.394" v="1415" actId="20577"/>
          <ac:spMkLst>
            <pc:docMk/>
            <pc:sldMk cId="1887059503" sldId="308"/>
            <ac:spMk id="2" creationId="{A49CDD1D-A62B-D04A-9EF7-EF68CF08CCFF}"/>
          </ac:spMkLst>
        </pc:spChg>
      </pc:sldChg>
      <pc:sldChg chg="add del">
        <pc:chgData name="Valérie Materne" userId="4b5cfd0d9b2c1e62" providerId="LiveId" clId="{3039A003-5193-412C-8C9C-D67559EA1493}" dt="2025-09-23T09:48:44.058" v="504" actId="2890"/>
        <pc:sldMkLst>
          <pc:docMk/>
          <pc:sldMk cId="3615330125" sldId="308"/>
        </pc:sldMkLst>
      </pc:sldChg>
      <pc:sldChg chg="modSp new mod">
        <pc:chgData name="Valérie Materne" userId="4b5cfd0d9b2c1e62" providerId="LiveId" clId="{3039A003-5193-412C-8C9C-D67559EA1493}" dt="2025-09-23T16:46:58.144" v="1396" actId="20577"/>
        <pc:sldMkLst>
          <pc:docMk/>
          <pc:sldMk cId="2944355105" sldId="309"/>
        </pc:sldMkLst>
        <pc:spChg chg="mod">
          <ac:chgData name="Valérie Materne" userId="4b5cfd0d9b2c1e62" providerId="LiveId" clId="{3039A003-5193-412C-8C9C-D67559EA1493}" dt="2025-09-23T16:46:58.144" v="1396" actId="20577"/>
          <ac:spMkLst>
            <pc:docMk/>
            <pc:sldMk cId="2944355105" sldId="309"/>
            <ac:spMk id="2" creationId="{842A5EF1-4F3A-863F-7F47-90214E9EAA15}"/>
          </ac:spMkLst>
        </pc:spChg>
      </pc:sldChg>
      <pc:sldChg chg="addSp delSp modSp new mod">
        <pc:chgData name="Valérie Materne" userId="4b5cfd0d9b2c1e62" providerId="LiveId" clId="{3039A003-5193-412C-8C9C-D67559EA1493}" dt="2025-09-23T16:51:23.125" v="1422" actId="22"/>
        <pc:sldMkLst>
          <pc:docMk/>
          <pc:sldMk cId="1359272891" sldId="310"/>
        </pc:sldMkLst>
        <pc:picChg chg="add del mod">
          <ac:chgData name="Valérie Materne" userId="4b5cfd0d9b2c1e62" providerId="LiveId" clId="{3039A003-5193-412C-8C9C-D67559EA1493}" dt="2025-09-23T16:50:51.081" v="1421" actId="478"/>
          <ac:picMkLst>
            <pc:docMk/>
            <pc:sldMk cId="1359272891" sldId="310"/>
            <ac:picMk id="3" creationId="{3CECA510-275A-BF68-B032-FCC3123365C0}"/>
          </ac:picMkLst>
        </pc:picChg>
        <pc:picChg chg="add">
          <ac:chgData name="Valérie Materne" userId="4b5cfd0d9b2c1e62" providerId="LiveId" clId="{3039A003-5193-412C-8C9C-D67559EA1493}" dt="2025-09-23T16:51:23.125" v="1422" actId="22"/>
          <ac:picMkLst>
            <pc:docMk/>
            <pc:sldMk cId="1359272891" sldId="310"/>
            <ac:picMk id="5" creationId="{E1E03E3B-91AE-100B-C200-D48DE807FDA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CE053-D30C-4334-97A0-F37DAB6547C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209F784-A6F6-4F05-9DBA-E0235D92897B}">
      <dgm:prSet/>
      <dgm:spPr/>
      <dgm:t>
        <a:bodyPr/>
        <a:lstStyle/>
        <a:p>
          <a:r>
            <a:rPr lang="en-US" b="1" dirty="0" err="1"/>
            <a:t>Nombres</a:t>
          </a:r>
          <a:r>
            <a:rPr lang="en-US" b="1" dirty="0"/>
            <a:t> et </a:t>
          </a:r>
          <a:r>
            <a:rPr lang="en-US" b="1" dirty="0" err="1"/>
            <a:t>opérations</a:t>
          </a:r>
          <a:r>
            <a:rPr lang="en-US" b="1" dirty="0"/>
            <a:t> </a:t>
          </a:r>
          <a:r>
            <a:rPr lang="en-US" dirty="0" err="1"/>
            <a:t>jusque</a:t>
          </a:r>
          <a:r>
            <a:rPr lang="en-US" dirty="0"/>
            <a:t> 1000/ 10 000 </a:t>
          </a:r>
        </a:p>
      </dgm:t>
    </dgm:pt>
    <dgm:pt modelId="{CD1FA611-DD34-4D9F-850B-D87D9E48F3E3}" type="parTrans" cxnId="{238F0005-1A7C-44A5-B214-7F5C6296304A}">
      <dgm:prSet/>
      <dgm:spPr/>
      <dgm:t>
        <a:bodyPr/>
        <a:lstStyle/>
        <a:p>
          <a:endParaRPr lang="en-US"/>
        </a:p>
      </dgm:t>
    </dgm:pt>
    <dgm:pt modelId="{F771FA5A-ABF3-4CC1-8FC8-6F75EC36D815}" type="sibTrans" cxnId="{238F0005-1A7C-44A5-B214-7F5C6296304A}">
      <dgm:prSet/>
      <dgm:spPr/>
      <dgm:t>
        <a:bodyPr/>
        <a:lstStyle/>
        <a:p>
          <a:endParaRPr lang="en-US"/>
        </a:p>
      </dgm:t>
    </dgm:pt>
    <dgm:pt modelId="{729B1866-9659-4AD4-9135-145D8B1D11B8}">
      <dgm:prSet/>
      <dgm:spPr/>
      <dgm:t>
        <a:bodyPr/>
        <a:lstStyle/>
        <a:p>
          <a:r>
            <a:rPr lang="en-US" b="1" dirty="0"/>
            <a:t>Grandeurs</a:t>
          </a:r>
          <a:r>
            <a:rPr lang="en-US" dirty="0"/>
            <a:t>: longueurs, </a:t>
          </a:r>
          <a:r>
            <a:rPr lang="en-US" dirty="0" err="1"/>
            <a:t>capacités</a:t>
          </a:r>
          <a:r>
            <a:rPr lang="en-US" dirty="0"/>
            <a:t>, masses, ….</a:t>
          </a:r>
        </a:p>
      </dgm:t>
    </dgm:pt>
    <dgm:pt modelId="{0E0678D2-3783-4F3E-94A3-044AB2512923}" type="parTrans" cxnId="{CA78AEAD-2EC2-448C-954D-3A6CA26F9ED6}">
      <dgm:prSet/>
      <dgm:spPr/>
      <dgm:t>
        <a:bodyPr/>
        <a:lstStyle/>
        <a:p>
          <a:endParaRPr lang="en-US"/>
        </a:p>
      </dgm:t>
    </dgm:pt>
    <dgm:pt modelId="{B5628BF2-0965-40E8-8E53-8ABA5BA5E7F5}" type="sibTrans" cxnId="{CA78AEAD-2EC2-448C-954D-3A6CA26F9ED6}">
      <dgm:prSet/>
      <dgm:spPr/>
      <dgm:t>
        <a:bodyPr/>
        <a:lstStyle/>
        <a:p>
          <a:endParaRPr lang="en-US"/>
        </a:p>
      </dgm:t>
    </dgm:pt>
    <dgm:pt modelId="{FCE52D69-5072-4F6C-9B47-68C6FB6E98E3}">
      <dgm:prSet custT="1"/>
      <dgm:spPr/>
      <dgm:t>
        <a:bodyPr/>
        <a:lstStyle/>
        <a:p>
          <a:r>
            <a:rPr lang="en-US" sz="1600" b="1" i="0" baseline="0" dirty="0" err="1"/>
            <a:t>Solides</a:t>
          </a:r>
          <a:r>
            <a:rPr lang="en-US" sz="1600" b="1" i="0" baseline="0" dirty="0"/>
            <a:t> et figures:</a:t>
          </a:r>
          <a:r>
            <a:rPr lang="en-US" sz="1600" i="0" baseline="0" dirty="0"/>
            <a:t>.</a:t>
          </a:r>
          <a:endParaRPr lang="en-US" sz="1600" dirty="0"/>
        </a:p>
      </dgm:t>
    </dgm:pt>
    <dgm:pt modelId="{EF6CAB4A-AC27-4A79-91C3-83912B45F342}" type="parTrans" cxnId="{15ED7F5C-073C-400F-B6D0-E7D84DC551BD}">
      <dgm:prSet/>
      <dgm:spPr/>
      <dgm:t>
        <a:bodyPr/>
        <a:lstStyle/>
        <a:p>
          <a:endParaRPr lang="en-US"/>
        </a:p>
      </dgm:t>
    </dgm:pt>
    <dgm:pt modelId="{A14ACE8A-79BC-4A74-81FB-25E9141E0E04}" type="sibTrans" cxnId="{15ED7F5C-073C-400F-B6D0-E7D84DC551BD}">
      <dgm:prSet/>
      <dgm:spPr/>
      <dgm:t>
        <a:bodyPr/>
        <a:lstStyle/>
        <a:p>
          <a:endParaRPr lang="en-US"/>
        </a:p>
      </dgm:t>
    </dgm:pt>
    <dgm:pt modelId="{3B467FC9-38C9-4ED2-ABEB-BC154970B552}" type="pres">
      <dgm:prSet presAssocID="{772CE053-D30C-4334-97A0-F37DAB6547C5}" presName="Name0" presStyleCnt="0">
        <dgm:presLayoutVars>
          <dgm:chMax/>
          <dgm:chPref/>
          <dgm:dir/>
          <dgm:animLvl val="lvl"/>
        </dgm:presLayoutVars>
      </dgm:prSet>
      <dgm:spPr/>
    </dgm:pt>
    <dgm:pt modelId="{C32D5D69-4670-4BFA-A02E-7071705E39C1}" type="pres">
      <dgm:prSet presAssocID="{9209F784-A6F6-4F05-9DBA-E0235D92897B}" presName="composite" presStyleCnt="0"/>
      <dgm:spPr/>
    </dgm:pt>
    <dgm:pt modelId="{AA1CCDE2-E3FA-4668-B73E-67305E02079F}" type="pres">
      <dgm:prSet presAssocID="{9209F784-A6F6-4F05-9DBA-E0235D92897B}" presName="Parent1" presStyleLbl="node1" presStyleIdx="0" presStyleCnt="4" custScaleX="146857" custScaleY="134649" custLinFactNeighborX="-32106" custLinFactNeighborY="2828">
        <dgm:presLayoutVars>
          <dgm:chMax val="1"/>
          <dgm:chPref val="1"/>
          <dgm:bulletEnabled val="1"/>
        </dgm:presLayoutVars>
      </dgm:prSet>
      <dgm:spPr/>
    </dgm:pt>
    <dgm:pt modelId="{9A8C147A-BFA7-4850-AF28-8998FC30F455}" type="pres">
      <dgm:prSet presAssocID="{9209F784-A6F6-4F05-9DBA-E0235D92897B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F387129-D37E-46F2-8303-6536B7B3CA16}" type="pres">
      <dgm:prSet presAssocID="{9209F784-A6F6-4F05-9DBA-E0235D92897B}" presName="BalanceSpacing" presStyleCnt="0"/>
      <dgm:spPr/>
    </dgm:pt>
    <dgm:pt modelId="{8F871929-C6C8-47BE-8996-5F49A9A38730}" type="pres">
      <dgm:prSet presAssocID="{9209F784-A6F6-4F05-9DBA-E0235D92897B}" presName="BalanceSpacing1" presStyleCnt="0"/>
      <dgm:spPr/>
    </dgm:pt>
    <dgm:pt modelId="{8BF89972-AD4F-4640-9336-565E43A0563D}" type="pres">
      <dgm:prSet presAssocID="{F771FA5A-ABF3-4CC1-8FC8-6F75EC36D815}" presName="Accent1Text" presStyleLbl="node1" presStyleIdx="1" presStyleCnt="4" custScaleX="149420" custScaleY="141233" custLinFactX="-1177" custLinFactNeighborX="-100000" custLinFactNeighborY="-49814"/>
      <dgm:spPr/>
    </dgm:pt>
    <dgm:pt modelId="{12B2229B-D0E9-4E48-AE86-54E4C63C47EE}" type="pres">
      <dgm:prSet presAssocID="{F771FA5A-ABF3-4CC1-8FC8-6F75EC36D815}" presName="spaceBetweenRectangles" presStyleCnt="0"/>
      <dgm:spPr/>
    </dgm:pt>
    <dgm:pt modelId="{FEE66BE8-E55A-419E-B58C-59812BC55512}" type="pres">
      <dgm:prSet presAssocID="{729B1866-9659-4AD4-9135-145D8B1D11B8}" presName="composite" presStyleCnt="0"/>
      <dgm:spPr/>
    </dgm:pt>
    <dgm:pt modelId="{B2ED0D73-596C-4710-9258-D709733B098F}" type="pres">
      <dgm:prSet presAssocID="{729B1866-9659-4AD4-9135-145D8B1D11B8}" presName="Parent1" presStyleLbl="node1" presStyleIdx="2" presStyleCnt="4" custScaleX="139477" custScaleY="134366" custLinFactNeighborX="-80769" custLinFactNeighborY="5905">
        <dgm:presLayoutVars>
          <dgm:chMax val="1"/>
          <dgm:chPref val="1"/>
          <dgm:bulletEnabled val="1"/>
        </dgm:presLayoutVars>
      </dgm:prSet>
      <dgm:spPr/>
    </dgm:pt>
    <dgm:pt modelId="{D8C5785B-BE78-441E-A2B4-D49584E76A1F}" type="pres">
      <dgm:prSet presAssocID="{729B1866-9659-4AD4-9135-145D8B1D11B8}" presName="Childtext1" presStyleLbl="revTx" presStyleIdx="1" presStyleCnt="2" custScaleX="124001" custLinFactY="-100000" custLinFactNeighborX="-42165" custLinFactNeighborY="-120999">
        <dgm:presLayoutVars>
          <dgm:chMax val="0"/>
          <dgm:chPref val="0"/>
          <dgm:bulletEnabled val="1"/>
        </dgm:presLayoutVars>
      </dgm:prSet>
      <dgm:spPr/>
    </dgm:pt>
    <dgm:pt modelId="{9F794258-CD88-42BD-B9D1-09B384E6165F}" type="pres">
      <dgm:prSet presAssocID="{729B1866-9659-4AD4-9135-145D8B1D11B8}" presName="BalanceSpacing" presStyleCnt="0"/>
      <dgm:spPr/>
    </dgm:pt>
    <dgm:pt modelId="{2AC95E60-9F1A-44EE-8404-A92A8AF5CC6D}" type="pres">
      <dgm:prSet presAssocID="{729B1866-9659-4AD4-9135-145D8B1D11B8}" presName="BalanceSpacing1" presStyleCnt="0"/>
      <dgm:spPr/>
    </dgm:pt>
    <dgm:pt modelId="{0F6F90B7-86C2-4473-BD51-16221B15BCD4}" type="pres">
      <dgm:prSet presAssocID="{B5628BF2-0965-40E8-8E53-8ABA5BA5E7F5}" presName="Accent1Text" presStyleLbl="node1" presStyleIdx="3" presStyleCnt="4" custScaleX="132493" custScaleY="132989" custLinFactNeighborX="-14849" custLinFactNeighborY="2234"/>
      <dgm:spPr/>
    </dgm:pt>
  </dgm:ptLst>
  <dgm:cxnLst>
    <dgm:cxn modelId="{238F0005-1A7C-44A5-B214-7F5C6296304A}" srcId="{772CE053-D30C-4334-97A0-F37DAB6547C5}" destId="{9209F784-A6F6-4F05-9DBA-E0235D92897B}" srcOrd="0" destOrd="0" parTransId="{CD1FA611-DD34-4D9F-850B-D87D9E48F3E3}" sibTransId="{F771FA5A-ABF3-4CC1-8FC8-6F75EC36D815}"/>
    <dgm:cxn modelId="{73013A1B-A028-4F00-B76C-477AB52FF185}" type="presOf" srcId="{729B1866-9659-4AD4-9135-145D8B1D11B8}" destId="{B2ED0D73-596C-4710-9258-D709733B098F}" srcOrd="0" destOrd="0" presId="urn:microsoft.com/office/officeart/2008/layout/AlternatingHexagons"/>
    <dgm:cxn modelId="{15ED7F5C-073C-400F-B6D0-E7D84DC551BD}" srcId="{729B1866-9659-4AD4-9135-145D8B1D11B8}" destId="{FCE52D69-5072-4F6C-9B47-68C6FB6E98E3}" srcOrd="0" destOrd="0" parTransId="{EF6CAB4A-AC27-4A79-91C3-83912B45F342}" sibTransId="{A14ACE8A-79BC-4A74-81FB-25E9141E0E04}"/>
    <dgm:cxn modelId="{479EC248-158E-4B92-938D-E6D598CC8588}" type="presOf" srcId="{FCE52D69-5072-4F6C-9B47-68C6FB6E98E3}" destId="{D8C5785B-BE78-441E-A2B4-D49584E76A1F}" srcOrd="0" destOrd="0" presId="urn:microsoft.com/office/officeart/2008/layout/AlternatingHexagons"/>
    <dgm:cxn modelId="{BE6C6989-F4B3-4FF2-928B-87A87F42D742}" type="presOf" srcId="{B5628BF2-0965-40E8-8E53-8ABA5BA5E7F5}" destId="{0F6F90B7-86C2-4473-BD51-16221B15BCD4}" srcOrd="0" destOrd="0" presId="urn:microsoft.com/office/officeart/2008/layout/AlternatingHexagons"/>
    <dgm:cxn modelId="{053FF48E-ADB3-4C3A-A0E3-071C53F5197E}" type="presOf" srcId="{9209F784-A6F6-4F05-9DBA-E0235D92897B}" destId="{AA1CCDE2-E3FA-4668-B73E-67305E02079F}" srcOrd="0" destOrd="0" presId="urn:microsoft.com/office/officeart/2008/layout/AlternatingHexagons"/>
    <dgm:cxn modelId="{CA78AEAD-2EC2-448C-954D-3A6CA26F9ED6}" srcId="{772CE053-D30C-4334-97A0-F37DAB6547C5}" destId="{729B1866-9659-4AD4-9135-145D8B1D11B8}" srcOrd="1" destOrd="0" parTransId="{0E0678D2-3783-4F3E-94A3-044AB2512923}" sibTransId="{B5628BF2-0965-40E8-8E53-8ABA5BA5E7F5}"/>
    <dgm:cxn modelId="{7DCC79B8-69BC-45E5-9366-9C4B9477D5F0}" type="presOf" srcId="{F771FA5A-ABF3-4CC1-8FC8-6F75EC36D815}" destId="{8BF89972-AD4F-4640-9336-565E43A0563D}" srcOrd="0" destOrd="0" presId="urn:microsoft.com/office/officeart/2008/layout/AlternatingHexagons"/>
    <dgm:cxn modelId="{FC155DCA-1CD1-4DF1-9B07-C90967B8453A}" type="presOf" srcId="{772CE053-D30C-4334-97A0-F37DAB6547C5}" destId="{3B467FC9-38C9-4ED2-ABEB-BC154970B552}" srcOrd="0" destOrd="0" presId="urn:microsoft.com/office/officeart/2008/layout/AlternatingHexagons"/>
    <dgm:cxn modelId="{EF61FFFD-D872-45C8-9E24-135292323ECC}" type="presParOf" srcId="{3B467FC9-38C9-4ED2-ABEB-BC154970B552}" destId="{C32D5D69-4670-4BFA-A02E-7071705E39C1}" srcOrd="0" destOrd="0" presId="urn:microsoft.com/office/officeart/2008/layout/AlternatingHexagons"/>
    <dgm:cxn modelId="{F6FB5C9B-D6B8-4DDE-AFC1-7F65B2E72BD6}" type="presParOf" srcId="{C32D5D69-4670-4BFA-A02E-7071705E39C1}" destId="{AA1CCDE2-E3FA-4668-B73E-67305E02079F}" srcOrd="0" destOrd="0" presId="urn:microsoft.com/office/officeart/2008/layout/AlternatingHexagons"/>
    <dgm:cxn modelId="{50B752B1-B61B-44DC-9078-A8A1B3D8E484}" type="presParOf" srcId="{C32D5D69-4670-4BFA-A02E-7071705E39C1}" destId="{9A8C147A-BFA7-4850-AF28-8998FC30F455}" srcOrd="1" destOrd="0" presId="urn:microsoft.com/office/officeart/2008/layout/AlternatingHexagons"/>
    <dgm:cxn modelId="{8A4E8C4C-8864-43C6-A054-12D78F124564}" type="presParOf" srcId="{C32D5D69-4670-4BFA-A02E-7071705E39C1}" destId="{4F387129-D37E-46F2-8303-6536B7B3CA16}" srcOrd="2" destOrd="0" presId="urn:microsoft.com/office/officeart/2008/layout/AlternatingHexagons"/>
    <dgm:cxn modelId="{4A7B03BF-E58D-4A98-8EC3-9CBEDF0342B1}" type="presParOf" srcId="{C32D5D69-4670-4BFA-A02E-7071705E39C1}" destId="{8F871929-C6C8-47BE-8996-5F49A9A38730}" srcOrd="3" destOrd="0" presId="urn:microsoft.com/office/officeart/2008/layout/AlternatingHexagons"/>
    <dgm:cxn modelId="{6E97DBA0-696C-4D93-BD16-0C6FA3F49D93}" type="presParOf" srcId="{C32D5D69-4670-4BFA-A02E-7071705E39C1}" destId="{8BF89972-AD4F-4640-9336-565E43A0563D}" srcOrd="4" destOrd="0" presId="urn:microsoft.com/office/officeart/2008/layout/AlternatingHexagons"/>
    <dgm:cxn modelId="{B6DCC83F-4217-4F0D-AFE2-21649B75ED04}" type="presParOf" srcId="{3B467FC9-38C9-4ED2-ABEB-BC154970B552}" destId="{12B2229B-D0E9-4E48-AE86-54E4C63C47EE}" srcOrd="1" destOrd="0" presId="urn:microsoft.com/office/officeart/2008/layout/AlternatingHexagons"/>
    <dgm:cxn modelId="{C0412C74-E504-43AC-B1FB-7225F8CCBA64}" type="presParOf" srcId="{3B467FC9-38C9-4ED2-ABEB-BC154970B552}" destId="{FEE66BE8-E55A-419E-B58C-59812BC55512}" srcOrd="2" destOrd="0" presId="urn:microsoft.com/office/officeart/2008/layout/AlternatingHexagons"/>
    <dgm:cxn modelId="{CBB25043-3C32-4A74-B74F-A8E36D243DD6}" type="presParOf" srcId="{FEE66BE8-E55A-419E-B58C-59812BC55512}" destId="{B2ED0D73-596C-4710-9258-D709733B098F}" srcOrd="0" destOrd="0" presId="urn:microsoft.com/office/officeart/2008/layout/AlternatingHexagons"/>
    <dgm:cxn modelId="{6060078B-3721-4E32-8477-087F8B71A4A7}" type="presParOf" srcId="{FEE66BE8-E55A-419E-B58C-59812BC55512}" destId="{D8C5785B-BE78-441E-A2B4-D49584E76A1F}" srcOrd="1" destOrd="0" presId="urn:microsoft.com/office/officeart/2008/layout/AlternatingHexagons"/>
    <dgm:cxn modelId="{A961A823-B31E-4CC3-9FDB-34C167C3126A}" type="presParOf" srcId="{FEE66BE8-E55A-419E-B58C-59812BC55512}" destId="{9F794258-CD88-42BD-B9D1-09B384E6165F}" srcOrd="2" destOrd="0" presId="urn:microsoft.com/office/officeart/2008/layout/AlternatingHexagons"/>
    <dgm:cxn modelId="{BA806222-11EB-445C-8D22-0C4B65B42EF2}" type="presParOf" srcId="{FEE66BE8-E55A-419E-B58C-59812BC55512}" destId="{2AC95E60-9F1A-44EE-8404-A92A8AF5CC6D}" srcOrd="3" destOrd="0" presId="urn:microsoft.com/office/officeart/2008/layout/AlternatingHexagons"/>
    <dgm:cxn modelId="{EDE5A032-D7D2-4203-A222-777826321DB3}" type="presParOf" srcId="{FEE66BE8-E55A-419E-B58C-59812BC55512}" destId="{0F6F90B7-86C2-4473-BD51-16221B15BCD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CCDE2-E3FA-4668-B73E-67305E02079F}">
      <dsp:nvSpPr>
        <dsp:cNvPr id="0" name=""/>
        <dsp:cNvSpPr/>
      </dsp:nvSpPr>
      <dsp:spPr>
        <a:xfrm rot="5400000">
          <a:off x="3566224" y="150268"/>
          <a:ext cx="2095363" cy="198824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Nombres</a:t>
          </a:r>
          <a:r>
            <a:rPr lang="en-US" sz="1600" b="1" kern="1200" dirty="0"/>
            <a:t> et </a:t>
          </a:r>
          <a:r>
            <a:rPr lang="en-US" sz="1600" b="1" kern="1200" dirty="0" err="1"/>
            <a:t>opérations</a:t>
          </a:r>
          <a:r>
            <a:rPr lang="en-US" sz="1600" b="1" kern="1200" dirty="0"/>
            <a:t> </a:t>
          </a:r>
          <a:r>
            <a:rPr lang="en-US" sz="1600" kern="1200" dirty="0" err="1"/>
            <a:t>jusque</a:t>
          </a:r>
          <a:r>
            <a:rPr lang="en-US" sz="1600" kern="1200" dirty="0"/>
            <a:t> 1000/ 10 000 </a:t>
          </a:r>
        </a:p>
      </dsp:txBody>
      <dsp:txXfrm rot="-5400000">
        <a:off x="3942686" y="437011"/>
        <a:ext cx="1342438" cy="1414761"/>
      </dsp:txXfrm>
    </dsp:sp>
    <dsp:sp modelId="{9A8C147A-BFA7-4850-AF28-8998FC30F455}">
      <dsp:nvSpPr>
        <dsp:cNvPr id="0" name=""/>
        <dsp:cNvSpPr/>
      </dsp:nvSpPr>
      <dsp:spPr>
        <a:xfrm>
          <a:off x="5766594" y="633533"/>
          <a:ext cx="1736682" cy="93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89972-AD4F-4640-9336-565E43A0563D}">
      <dsp:nvSpPr>
        <dsp:cNvPr id="0" name=""/>
        <dsp:cNvSpPr/>
      </dsp:nvSpPr>
      <dsp:spPr>
        <a:xfrm rot="5400000">
          <a:off x="1117692" y="87437"/>
          <a:ext cx="2197821" cy="2022945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528874" y="351731"/>
        <a:ext cx="1375457" cy="1494360"/>
      </dsp:txXfrm>
    </dsp:sp>
    <dsp:sp modelId="{B2ED0D73-596C-4710-9258-D709733B098F}">
      <dsp:nvSpPr>
        <dsp:cNvPr id="0" name=""/>
        <dsp:cNvSpPr/>
      </dsp:nvSpPr>
      <dsp:spPr>
        <a:xfrm rot="5400000">
          <a:off x="2276550" y="2066788"/>
          <a:ext cx="2090959" cy="188833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Grandeurs</a:t>
          </a:r>
          <a:r>
            <a:rPr lang="en-US" sz="1500" kern="1200" dirty="0"/>
            <a:t>: longueurs, </a:t>
          </a:r>
          <a:r>
            <a:rPr lang="en-US" sz="1500" kern="1200" dirty="0" err="1"/>
            <a:t>capacités</a:t>
          </a:r>
          <a:r>
            <a:rPr lang="en-US" sz="1500" kern="1200" dirty="0"/>
            <a:t>, masses, ….</a:t>
          </a:r>
        </a:p>
      </dsp:txBody>
      <dsp:txXfrm rot="-5400000">
        <a:off x="2677336" y="2297081"/>
        <a:ext cx="1289386" cy="1427745"/>
      </dsp:txXfrm>
    </dsp:sp>
    <dsp:sp modelId="{D8C5785B-BE78-441E-A2B4-D49584E76A1F}">
      <dsp:nvSpPr>
        <dsp:cNvPr id="0" name=""/>
        <dsp:cNvSpPr/>
      </dsp:nvSpPr>
      <dsp:spPr>
        <a:xfrm>
          <a:off x="1091580" y="479163"/>
          <a:ext cx="2084035" cy="93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 err="1"/>
            <a:t>Solides</a:t>
          </a:r>
          <a:r>
            <a:rPr lang="en-US" sz="1600" b="1" i="0" kern="1200" baseline="0" dirty="0"/>
            <a:t> et figures:</a:t>
          </a:r>
          <a:r>
            <a:rPr lang="en-US" sz="1600" i="0" kern="1200" baseline="0" dirty="0"/>
            <a:t>.</a:t>
          </a:r>
          <a:endParaRPr lang="en-US" sz="1600" kern="1200" dirty="0"/>
        </a:p>
      </dsp:txBody>
      <dsp:txXfrm>
        <a:off x="1091580" y="479163"/>
        <a:ext cx="2084035" cy="933700"/>
      </dsp:txXfrm>
    </dsp:sp>
    <dsp:sp modelId="{0F6F90B7-86C2-4473-BD51-16221B15BCD4}">
      <dsp:nvSpPr>
        <dsp:cNvPr id="0" name=""/>
        <dsp:cNvSpPr/>
      </dsp:nvSpPr>
      <dsp:spPr>
        <a:xfrm rot="5400000">
          <a:off x="4641907" y="2124779"/>
          <a:ext cx="2069531" cy="179377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058829" y="2308844"/>
        <a:ext cx="1235686" cy="1425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5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2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329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07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6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4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3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7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0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1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5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0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0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1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53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alice.delvaux@saintmartinassesse.be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valerie.materne@saintmartinassesse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mailto:Annelaurence.henri@saintmartinassesse.be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yseline.delire@saintmartinassesse.b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fr-BE"/>
              <a:t>Réunion de rentrée</a:t>
            </a:r>
            <a:br>
              <a:rPr lang="fr-BE"/>
            </a:br>
            <a:r>
              <a:rPr lang="fr-BE"/>
              <a:t>2024-2025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endParaRPr lang="fr-BE" dirty="0">
              <a:solidFill>
                <a:schemeClr val="tx2"/>
              </a:solidFill>
            </a:endParaRPr>
          </a:p>
          <a:p>
            <a:pPr algn="r"/>
            <a:r>
              <a:rPr lang="fr-BE" dirty="0">
                <a:solidFill>
                  <a:schemeClr val="tx2"/>
                </a:solidFill>
                <a:latin typeface="BelleAllureScript2i" panose="02000803000000000000" pitchFamily="50" charset="0"/>
              </a:rPr>
              <a:t>3</a:t>
            </a:r>
            <a:r>
              <a:rPr lang="fr-BE" baseline="30000" dirty="0">
                <a:solidFill>
                  <a:schemeClr val="tx2"/>
                </a:solidFill>
                <a:latin typeface="BelleAllureScript2i" panose="02000803000000000000" pitchFamily="50" charset="0"/>
              </a:rPr>
              <a:t>ème</a:t>
            </a:r>
            <a:r>
              <a:rPr lang="fr-BE" dirty="0">
                <a:solidFill>
                  <a:schemeClr val="tx2"/>
                </a:solidFill>
                <a:latin typeface="BelleAllureScript2i" panose="02000803000000000000" pitchFamily="50" charset="0"/>
              </a:rPr>
              <a:t> et 4</a:t>
            </a:r>
            <a:r>
              <a:rPr lang="fr-BE" baseline="30000" dirty="0">
                <a:solidFill>
                  <a:schemeClr val="tx2"/>
                </a:solidFill>
                <a:latin typeface="BelleAllureScript2i" panose="02000803000000000000" pitchFamily="50" charset="0"/>
              </a:rPr>
              <a:t>ème</a:t>
            </a:r>
            <a:r>
              <a:rPr lang="fr-BE" dirty="0">
                <a:solidFill>
                  <a:schemeClr val="tx2"/>
                </a:solidFill>
                <a:latin typeface="BelleAllureScript2i" panose="02000803000000000000" pitchFamily="50" charset="0"/>
              </a:rPr>
              <a:t> primaire</a:t>
            </a:r>
          </a:p>
        </p:txBody>
      </p:sp>
    </p:spTree>
    <p:extLst>
      <p:ext uri="{BB962C8B-B14F-4D97-AF65-F5344CB8AC3E}">
        <p14:creationId xmlns:p14="http://schemas.microsoft.com/office/powerpoint/2010/main" val="22443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6CA000-9A7C-CE29-1460-008065F6C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09" y="4267614"/>
            <a:ext cx="5765278" cy="19619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7D9DF0-B0B1-D6FB-C585-C3ACADF69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09" y="1058314"/>
            <a:ext cx="5550137" cy="208385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B88AF26-80CA-AA42-8068-595666B2804A}"/>
              </a:ext>
            </a:extLst>
          </p:cNvPr>
          <p:cNvSpPr txBox="1"/>
          <p:nvPr/>
        </p:nvSpPr>
        <p:spPr>
          <a:xfrm>
            <a:off x="489857" y="452535"/>
            <a:ext cx="138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Agency FB" panose="020B0503020202020204" pitchFamily="34" charset="0"/>
              </a:rPr>
              <a:t>Lecture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175992-ADE9-6C47-E17C-4C0B1167AB78}"/>
              </a:ext>
            </a:extLst>
          </p:cNvPr>
          <p:cNvSpPr txBox="1"/>
          <p:nvPr/>
        </p:nvSpPr>
        <p:spPr>
          <a:xfrm>
            <a:off x="489856" y="3461714"/>
            <a:ext cx="138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Agency FB" panose="020B0503020202020204" pitchFamily="34" charset="0"/>
              </a:rPr>
              <a:t>Ecriture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D96E05-AFC0-76B5-29BF-C11EF921D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58314"/>
            <a:ext cx="5765278" cy="20919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CFEDAC8-6BFC-DCBA-AF1F-1E1202BDA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469" y="4272530"/>
            <a:ext cx="5694485" cy="19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3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3F6BE21-A129-FC3C-40AF-55D97A2AA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252" y="2414395"/>
            <a:ext cx="2253330" cy="3242202"/>
          </a:xfrm>
          <a:prstGeom prst="rect">
            <a:avLst/>
          </a:prstGeom>
          <a:effectLst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887DC55-FFF9-A8E7-C587-04AA939ABC68}"/>
              </a:ext>
            </a:extLst>
          </p:cNvPr>
          <p:cNvSpPr txBox="1"/>
          <p:nvPr/>
        </p:nvSpPr>
        <p:spPr>
          <a:xfrm>
            <a:off x="363868" y="290287"/>
            <a:ext cx="5732132" cy="6037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b="1" dirty="0">
                <a:latin typeface="+mj-lt"/>
                <a:ea typeface="+mj-ea"/>
                <a:cs typeface="+mj-cs"/>
              </a:rPr>
              <a:t>La fluence   </a:t>
            </a:r>
            <a:r>
              <a:rPr lang="en-US" dirty="0">
                <a:latin typeface="+mj-lt"/>
                <a:ea typeface="+mj-ea"/>
                <a:cs typeface="+mj-cs"/>
              </a:rPr>
              <a:t>( à </a:t>
            </a:r>
            <a:r>
              <a:rPr lang="en-US" dirty="0" err="1">
                <a:latin typeface="+mj-lt"/>
                <a:ea typeface="+mj-ea"/>
                <a:cs typeface="+mj-cs"/>
              </a:rPr>
              <a:t>travailler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chaque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semaine</a:t>
            </a:r>
            <a:r>
              <a:rPr lang="en-US" dirty="0">
                <a:latin typeface="+mj-lt"/>
                <a:ea typeface="+mj-ea"/>
                <a:cs typeface="+mj-cs"/>
              </a:rPr>
              <a:t> pour le </a:t>
            </a:r>
            <a:r>
              <a:rPr lang="en-US" dirty="0" err="1">
                <a:latin typeface="+mj-lt"/>
                <a:ea typeface="+mj-ea"/>
                <a:cs typeface="+mj-cs"/>
              </a:rPr>
              <a:t>mardi</a:t>
            </a:r>
            <a:r>
              <a:rPr lang="en-US" dirty="0">
                <a:latin typeface="+mj-lt"/>
                <a:ea typeface="+mj-ea"/>
                <a:cs typeface="+mj-cs"/>
              </a:rPr>
              <a:t> A et C </a:t>
            </a:r>
            <a:r>
              <a:rPr lang="en-US" dirty="0" err="1">
                <a:latin typeface="+mj-lt"/>
                <a:ea typeface="+mj-ea"/>
                <a:cs typeface="+mj-cs"/>
              </a:rPr>
              <a:t>eT</a:t>
            </a:r>
            <a:r>
              <a:rPr lang="en-US" dirty="0">
                <a:latin typeface="+mj-lt"/>
                <a:ea typeface="+mj-ea"/>
                <a:cs typeface="+mj-cs"/>
              </a:rPr>
              <a:t>  </a:t>
            </a:r>
            <a:r>
              <a:rPr lang="en-US" dirty="0" err="1">
                <a:latin typeface="+mj-lt"/>
                <a:ea typeface="+mj-ea"/>
                <a:cs typeface="+mj-cs"/>
              </a:rPr>
              <a:t>mercredi</a:t>
            </a:r>
            <a:r>
              <a:rPr lang="en-US" dirty="0">
                <a:latin typeface="+mj-lt"/>
                <a:ea typeface="+mj-ea"/>
                <a:cs typeface="+mj-cs"/>
              </a:rPr>
              <a:t> B)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effectLst/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effectLst/>
                <a:latin typeface="+mj-lt"/>
                <a:ea typeface="+mj-ea"/>
                <a:cs typeface="+mj-cs"/>
              </a:rPr>
              <a:t>Savoir lire un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texte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avec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aisance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, sans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erreurs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d’identification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et avec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l’intonation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est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une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compétence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cruciale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qui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favorise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l’accès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à la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compréhension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  Un test de </a:t>
            </a:r>
            <a:r>
              <a:rPr lang="en-US" dirty="0" err="1">
                <a:latin typeface="+mj-lt"/>
                <a:ea typeface="+mj-ea"/>
                <a:cs typeface="+mj-cs"/>
              </a:rPr>
              <a:t>départ</a:t>
            </a:r>
            <a:r>
              <a:rPr lang="en-US" dirty="0">
                <a:latin typeface="+mj-lt"/>
                <a:ea typeface="+mj-ea"/>
                <a:cs typeface="+mj-cs"/>
              </a:rPr>
              <a:t> qui </a:t>
            </a:r>
            <a:r>
              <a:rPr lang="en-US" dirty="0" err="1">
                <a:latin typeface="+mj-lt"/>
                <a:ea typeface="+mj-ea"/>
                <a:cs typeface="+mj-cs"/>
              </a:rPr>
              <a:t>permet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d’établir</a:t>
            </a:r>
            <a:r>
              <a:rPr lang="en-US" dirty="0">
                <a:latin typeface="+mj-lt"/>
                <a:ea typeface="+mj-ea"/>
                <a:cs typeface="+mj-cs"/>
              </a:rPr>
              <a:t> des </a:t>
            </a:r>
            <a:r>
              <a:rPr lang="en-US" dirty="0" err="1">
                <a:latin typeface="+mj-lt"/>
                <a:ea typeface="+mj-ea"/>
                <a:cs typeface="+mj-cs"/>
              </a:rPr>
              <a:t>groupes</a:t>
            </a:r>
            <a:r>
              <a:rPr lang="en-US" dirty="0">
                <a:latin typeface="+mj-lt"/>
                <a:ea typeface="+mj-ea"/>
                <a:cs typeface="+mj-cs"/>
              </a:rPr>
              <a:t> de </a:t>
            </a:r>
            <a:r>
              <a:rPr lang="en-US" dirty="0" err="1">
                <a:latin typeface="+mj-lt"/>
                <a:ea typeface="+mj-ea"/>
                <a:cs typeface="+mj-cs"/>
              </a:rPr>
              <a:t>niveau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est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réalisé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en</a:t>
            </a:r>
            <a:r>
              <a:rPr lang="en-US" dirty="0">
                <a:latin typeface="+mj-lt"/>
                <a:ea typeface="+mj-ea"/>
                <a:cs typeface="+mj-cs"/>
              </a:rPr>
              <a:t> début </a:t>
            </a:r>
            <a:r>
              <a:rPr lang="en-US" dirty="0" err="1">
                <a:latin typeface="+mj-lt"/>
                <a:ea typeface="+mj-ea"/>
                <a:cs typeface="+mj-cs"/>
              </a:rPr>
              <a:t>d’année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latin typeface="+mj-lt"/>
                <a:ea typeface="+mj-ea"/>
                <a:cs typeface="+mj-cs"/>
              </a:rPr>
              <a:t>Chaque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semaine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découverte</a:t>
            </a:r>
            <a:r>
              <a:rPr lang="en-US" dirty="0">
                <a:latin typeface="+mj-lt"/>
                <a:ea typeface="+mj-ea"/>
                <a:cs typeface="+mj-cs"/>
              </a:rPr>
              <a:t> d’un nouveau </a:t>
            </a:r>
            <a:r>
              <a:rPr lang="en-US" dirty="0" err="1">
                <a:latin typeface="+mj-lt"/>
                <a:ea typeface="+mj-ea"/>
                <a:cs typeface="+mj-cs"/>
              </a:rPr>
              <a:t>texte</a:t>
            </a:r>
            <a:r>
              <a:rPr lang="en-US" dirty="0">
                <a:latin typeface="+mj-lt"/>
                <a:ea typeface="+mj-ea"/>
                <a:cs typeface="+mj-cs"/>
              </a:rPr>
              <a:t> et </a:t>
            </a:r>
            <a:r>
              <a:rPr lang="en-US" dirty="0" err="1">
                <a:latin typeface="+mj-lt"/>
                <a:ea typeface="+mj-ea"/>
                <a:cs typeface="+mj-cs"/>
              </a:rPr>
              <a:t>entrainement</a:t>
            </a:r>
            <a:r>
              <a:rPr lang="en-US" dirty="0">
                <a:latin typeface="+mj-lt"/>
                <a:ea typeface="+mj-ea"/>
                <a:cs typeface="+mj-cs"/>
              </a:rPr>
              <a:t> à la </a:t>
            </a:r>
            <a:r>
              <a:rPr lang="en-US" dirty="0" err="1">
                <a:latin typeface="+mj-lt"/>
                <a:ea typeface="+mj-ea"/>
                <a:cs typeface="+mj-cs"/>
              </a:rPr>
              <a:t>maison</a:t>
            </a:r>
            <a:r>
              <a:rPr lang="en-US" dirty="0">
                <a:latin typeface="+mj-lt"/>
                <a:ea typeface="+mj-ea"/>
                <a:cs typeface="+mj-cs"/>
              </a:rPr>
              <a:t> ( 1 min). Après </a:t>
            </a:r>
            <a:r>
              <a:rPr lang="en-US" dirty="0" err="1">
                <a:latin typeface="+mj-lt"/>
                <a:ea typeface="+mj-ea"/>
                <a:cs typeface="+mj-cs"/>
              </a:rPr>
              <a:t>une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semaine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évaluation</a:t>
            </a:r>
            <a:r>
              <a:rPr lang="en-US" dirty="0">
                <a:latin typeface="+mj-lt"/>
                <a:ea typeface="+mj-ea"/>
                <a:cs typeface="+mj-cs"/>
              </a:rPr>
              <a:t> de la progression de la lecture.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Lors des bulletins, un feed back </a:t>
            </a:r>
            <a:r>
              <a:rPr lang="en-US" dirty="0" err="1">
                <a:latin typeface="+mj-lt"/>
                <a:ea typeface="+mj-ea"/>
                <a:cs typeface="+mj-cs"/>
              </a:rPr>
              <a:t>vous</a:t>
            </a:r>
            <a:r>
              <a:rPr lang="en-US" dirty="0">
                <a:latin typeface="+mj-lt"/>
                <a:ea typeface="+mj-ea"/>
                <a:cs typeface="+mj-cs"/>
              </a:rPr>
              <a:t> sera remis avec les points forts et </a:t>
            </a:r>
            <a:r>
              <a:rPr lang="en-US" dirty="0" err="1">
                <a:latin typeface="+mj-lt"/>
                <a:ea typeface="+mj-ea"/>
                <a:cs typeface="+mj-cs"/>
              </a:rPr>
              <a:t>faibles</a:t>
            </a:r>
            <a:r>
              <a:rPr lang="en-US" dirty="0">
                <a:latin typeface="+mj-lt"/>
                <a:ea typeface="+mj-ea"/>
                <a:cs typeface="+mj-cs"/>
              </a:rPr>
              <a:t> des enfants. Si </a:t>
            </a:r>
            <a:r>
              <a:rPr lang="en-US" dirty="0" err="1">
                <a:latin typeface="+mj-lt"/>
                <a:ea typeface="+mj-ea"/>
                <a:cs typeface="+mj-cs"/>
              </a:rPr>
              <a:t>l’élève</a:t>
            </a:r>
            <a:r>
              <a:rPr lang="en-US" dirty="0">
                <a:latin typeface="+mj-lt"/>
                <a:ea typeface="+mj-ea"/>
                <a:cs typeface="+mj-cs"/>
              </a:rPr>
              <a:t> a </a:t>
            </a:r>
            <a:r>
              <a:rPr lang="en-US" dirty="0" err="1">
                <a:latin typeface="+mj-lt"/>
                <a:ea typeface="+mj-ea"/>
                <a:cs typeface="+mj-cs"/>
              </a:rPr>
              <a:t>atteint</a:t>
            </a:r>
            <a:r>
              <a:rPr lang="en-US" dirty="0">
                <a:latin typeface="+mj-lt"/>
                <a:ea typeface="+mj-ea"/>
                <a:cs typeface="+mj-cs"/>
              </a:rPr>
              <a:t> le </a:t>
            </a:r>
            <a:r>
              <a:rPr lang="en-US" dirty="0" err="1">
                <a:latin typeface="+mj-lt"/>
                <a:ea typeface="+mj-ea"/>
                <a:cs typeface="+mj-cs"/>
              </a:rPr>
              <a:t>nombre</a:t>
            </a:r>
            <a:r>
              <a:rPr lang="en-US" dirty="0">
                <a:latin typeface="+mj-lt"/>
                <a:ea typeface="+mj-ea"/>
                <a:cs typeface="+mj-cs"/>
              </a:rPr>
              <a:t> de mots </a:t>
            </a:r>
            <a:r>
              <a:rPr lang="en-US" dirty="0" err="1">
                <a:latin typeface="+mj-lt"/>
                <a:ea typeface="+mj-ea"/>
                <a:cs typeface="+mj-cs"/>
              </a:rPr>
              <a:t>demandé</a:t>
            </a:r>
            <a:r>
              <a:rPr lang="en-US" dirty="0">
                <a:latin typeface="+mj-lt"/>
                <a:ea typeface="+mj-ea"/>
                <a:cs typeface="+mj-cs"/>
              </a:rPr>
              <a:t> pour son </a:t>
            </a:r>
            <a:r>
              <a:rPr lang="en-US" dirty="0" err="1">
                <a:latin typeface="+mj-lt"/>
                <a:ea typeface="+mj-ea"/>
                <a:cs typeface="+mj-cs"/>
              </a:rPr>
              <a:t>année</a:t>
            </a:r>
            <a:r>
              <a:rPr lang="en-US" dirty="0">
                <a:latin typeface="+mj-lt"/>
                <a:ea typeface="+mj-ea"/>
                <a:cs typeface="+mj-cs"/>
              </a:rPr>
              <a:t>, nous </a:t>
            </a:r>
            <a:r>
              <a:rPr lang="en-US" dirty="0" err="1">
                <a:latin typeface="+mj-lt"/>
                <a:ea typeface="+mj-ea"/>
                <a:cs typeface="+mj-cs"/>
              </a:rPr>
              <a:t>axerons</a:t>
            </a:r>
            <a:r>
              <a:rPr lang="en-US" dirty="0">
                <a:latin typeface="+mj-lt"/>
                <a:ea typeface="+mj-ea"/>
                <a:cs typeface="+mj-cs"/>
              </a:rPr>
              <a:t> les </a:t>
            </a:r>
            <a:r>
              <a:rPr lang="en-US" dirty="0" err="1">
                <a:latin typeface="+mj-lt"/>
                <a:ea typeface="+mj-ea"/>
                <a:cs typeface="+mj-cs"/>
              </a:rPr>
              <a:t>exercices</a:t>
            </a:r>
            <a:r>
              <a:rPr lang="en-US" dirty="0">
                <a:latin typeface="+mj-lt"/>
                <a:ea typeface="+mj-ea"/>
                <a:cs typeface="+mj-cs"/>
              </a:rPr>
              <a:t> sur </a:t>
            </a:r>
            <a:r>
              <a:rPr lang="en-US" dirty="0" err="1">
                <a:latin typeface="+mj-lt"/>
                <a:ea typeface="+mj-ea"/>
                <a:cs typeface="+mj-cs"/>
              </a:rPr>
              <a:t>l’intonation</a:t>
            </a:r>
            <a:r>
              <a:rPr lang="en-US" dirty="0">
                <a:latin typeface="+mj-lt"/>
                <a:ea typeface="+mj-ea"/>
                <a:cs typeface="+mj-cs"/>
              </a:rPr>
              <a:t> et le respect de la </a:t>
            </a:r>
            <a:r>
              <a:rPr lang="en-US" dirty="0" err="1">
                <a:latin typeface="+mj-lt"/>
                <a:ea typeface="+mj-ea"/>
                <a:cs typeface="+mj-cs"/>
              </a:rPr>
              <a:t>ponctuation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1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1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1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F1E37FE-3317-7BEB-4C9F-FB73C8286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97684" y="1780646"/>
            <a:ext cx="3242201" cy="2358701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430305" y="403412"/>
            <a:ext cx="11618259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fr-BE" sz="280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r-BE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br>
              <a:rPr lang="fr-BE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696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9CDD1D-A62B-D04A-9EF7-EF68CF08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8"/>
            <a:ext cx="11139489" cy="1400530"/>
          </a:xfrm>
        </p:spPr>
        <p:txBody>
          <a:bodyPr/>
          <a:lstStyle/>
          <a:p>
            <a:r>
              <a:rPr lang="fr-BE" sz="3200" dirty="0"/>
              <a:t>Expression orale:</a:t>
            </a:r>
            <a:br>
              <a:rPr lang="fr-BE" sz="3200" dirty="0"/>
            </a:br>
            <a:br>
              <a:rPr lang="fr-BE" sz="3200" dirty="0"/>
            </a:br>
            <a:r>
              <a:rPr lang="fr-BE" sz="3200" dirty="0"/>
              <a:t>           </a:t>
            </a:r>
            <a:r>
              <a:rPr lang="fr-BE" sz="3200" b="1" dirty="0"/>
              <a:t>VIVE L’ACTU   </a:t>
            </a:r>
            <a:r>
              <a:rPr lang="fr-BE" sz="3200" dirty="0"/>
              <a:t>les enfants de 3</a:t>
            </a:r>
            <a:r>
              <a:rPr lang="fr-BE" sz="3200" baseline="30000" dirty="0"/>
              <a:t>ème </a:t>
            </a:r>
            <a:r>
              <a:rPr lang="fr-BE" sz="3200" dirty="0"/>
              <a:t> et 4</a:t>
            </a:r>
            <a:r>
              <a:rPr lang="fr-BE" sz="3200" baseline="30000" dirty="0"/>
              <a:t>ème</a:t>
            </a:r>
            <a:br>
              <a:rPr lang="fr-BE" sz="3200" dirty="0"/>
            </a:br>
            <a:r>
              <a:rPr lang="fr-BE" sz="3200" dirty="0"/>
              <a:t>sont amenés à présenter un évènement d’actualité</a:t>
            </a:r>
            <a:br>
              <a:rPr lang="fr-BE" sz="3200" dirty="0"/>
            </a:br>
            <a:br>
              <a:rPr lang="fr-BE" sz="3200" dirty="0"/>
            </a:br>
            <a:r>
              <a:rPr lang="fr-BE" sz="3200" dirty="0"/>
              <a:t>           </a:t>
            </a:r>
            <a:r>
              <a:rPr lang="fr-BE" sz="3200" b="1" dirty="0"/>
              <a:t>LE JDE : </a:t>
            </a:r>
            <a:r>
              <a:rPr lang="fr-BE" sz="3200" dirty="0"/>
              <a:t>les élèves de 4</a:t>
            </a:r>
            <a:r>
              <a:rPr lang="fr-BE" sz="3200" baseline="30000" dirty="0"/>
              <a:t>ème</a:t>
            </a:r>
            <a:r>
              <a:rPr lang="fr-BE" sz="3200" dirty="0"/>
              <a:t> choisiront un article du JDE qu’ils présenteront à leur camarade de classe.</a:t>
            </a:r>
            <a:br>
              <a:rPr lang="fr-BE" sz="3200" dirty="0"/>
            </a:br>
            <a:br>
              <a:rPr lang="fr-BE" sz="3200" dirty="0"/>
            </a:br>
            <a:r>
              <a:rPr lang="fr-BE" sz="3200" dirty="0"/>
              <a:t>           </a:t>
            </a:r>
            <a:r>
              <a:rPr lang="fr-BE" sz="3200" b="1" dirty="0"/>
              <a:t>LA BELGIQUE : </a:t>
            </a:r>
            <a:r>
              <a:rPr lang="fr-BE" sz="3200" dirty="0"/>
              <a:t>choisir un élément de caractéristique  de notre pays et le présenter.</a:t>
            </a:r>
            <a:br>
              <a:rPr lang="fr-BE" sz="3200" dirty="0"/>
            </a:br>
            <a:br>
              <a:rPr lang="fr-BE" sz="3200" dirty="0"/>
            </a:br>
            <a:r>
              <a:rPr lang="fr-BE" sz="3200" dirty="0"/>
              <a:t> </a:t>
            </a:r>
            <a:br>
              <a:rPr lang="fr-BE" sz="3200" dirty="0"/>
            </a:br>
            <a:br>
              <a:rPr lang="fr-BE" sz="3200" dirty="0"/>
            </a:b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188705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5B38B5-1CBF-74F8-B3BC-1F6D9268A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0969B7-A534-201C-1021-98D7D773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Mathématiques</a:t>
            </a:r>
            <a:endParaRPr lang="en-US" dirty="0"/>
          </a:p>
        </p:txBody>
      </p:sp>
      <p:graphicFrame>
        <p:nvGraphicFramePr>
          <p:cNvPr id="7" name="ZoneTexte 4">
            <a:extLst>
              <a:ext uri="{FF2B5EF4-FFF2-40B4-BE49-F238E27FC236}">
                <a16:creationId xmlns:a16="http://schemas.microsoft.com/office/drawing/2014/main" id="{2500D362-F3C3-BE77-EB48-6763E456A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4951427"/>
              </p:ext>
            </p:extLst>
          </p:nvPr>
        </p:nvGraphicFramePr>
        <p:xfrm>
          <a:off x="568690" y="132772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66CB25B-0BD3-D029-C3E7-3C9B3307B9BC}"/>
              </a:ext>
            </a:extLst>
          </p:cNvPr>
          <p:cNvSpPr txBox="1"/>
          <p:nvPr/>
        </p:nvSpPr>
        <p:spPr>
          <a:xfrm>
            <a:off x="5490920" y="3905796"/>
            <a:ext cx="197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/>
              <a:t>Tt de données</a:t>
            </a:r>
          </a:p>
        </p:txBody>
      </p:sp>
    </p:spTree>
    <p:extLst>
      <p:ext uri="{BB962C8B-B14F-4D97-AF65-F5344CB8AC3E}">
        <p14:creationId xmlns:p14="http://schemas.microsoft.com/office/powerpoint/2010/main" val="274875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96E64A-DB5B-FCEA-B9C7-77ED8C249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C2D77-8E3C-B2D3-3520-E9FBD5E2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1266958"/>
            <a:ext cx="6808362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 err="1"/>
              <a:t>O</a:t>
            </a:r>
            <a:r>
              <a:rPr lang="en-US" sz="72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rganisation</a:t>
            </a:r>
            <a:endParaRPr lang="en-US" sz="7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6352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563C2C7-888C-DF36-3DD2-FDD691988A08}"/>
              </a:ext>
            </a:extLst>
          </p:cNvPr>
          <p:cNvSpPr txBox="1"/>
          <p:nvPr/>
        </p:nvSpPr>
        <p:spPr>
          <a:xfrm>
            <a:off x="512644" y="641835"/>
            <a:ext cx="947541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i="1" dirty="0"/>
              <a:t>Journal de classe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i="1" dirty="0"/>
              <a:t>Les cahiers</a:t>
            </a:r>
          </a:p>
          <a:p>
            <a:r>
              <a:rPr lang="fr-BE" dirty="0"/>
              <a:t>                  - un classeur , un cahier de synthèses, un cahier de dictées ( P3). </a:t>
            </a:r>
          </a:p>
          <a:p>
            <a:endParaRPr lang="fr-BE" dirty="0"/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i="1" dirty="0"/>
              <a:t>Evaluations et bulletins</a:t>
            </a:r>
          </a:p>
          <a:p>
            <a:r>
              <a:rPr lang="fr-BE" dirty="0"/>
              <a:t>                   - Utilisation du code couleurs pour les évaluations et le bulletin.</a:t>
            </a:r>
          </a:p>
          <a:p>
            <a:r>
              <a:rPr lang="fr-BE" dirty="0"/>
              <a:t>                   - 3 bulletins sur l’année. ( Dates seront communiquées ultérieurement).</a:t>
            </a:r>
          </a:p>
          <a:p>
            <a:r>
              <a:rPr lang="fr-BE" dirty="0"/>
              <a:t>                                                                                  </a:t>
            </a:r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B86569-E5EE-9936-BE8F-D4B3D938FFB9}"/>
              </a:ext>
            </a:extLst>
          </p:cNvPr>
          <p:cNvSpPr txBox="1"/>
          <p:nvPr/>
        </p:nvSpPr>
        <p:spPr>
          <a:xfrm>
            <a:off x="996913" y="1243176"/>
            <a:ext cx="9905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 Les devoirs et leçons sont écrits au jour où ils doivent être rendus comme un agenda.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Ils sont placés dans la farde de devoirs qui est divisée en 5 parties ( une par jour).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Lorsque les enfants arrivent en classe, ils sortent leurs devoirs et les mettent dans les casiers ad hoc.  ( autonomie)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dirty="0"/>
          </a:p>
          <a:p>
            <a:endParaRPr lang="fr-BE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685A64-7F37-3C56-D285-A7B26B4B0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673" y="5255288"/>
            <a:ext cx="2237471" cy="12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0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836" y="3160059"/>
            <a:ext cx="11322424" cy="3192634"/>
          </a:xfrm>
        </p:spPr>
        <p:txBody>
          <a:bodyPr>
            <a:normAutofit fontScale="90000"/>
          </a:bodyPr>
          <a:lstStyle/>
          <a:p>
            <a:r>
              <a:rPr lang="fr-BE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br>
              <a:rPr lang="fr-BE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fr-BE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fr-BE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br>
              <a:rPr lang="fr-BE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fr-BE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fr-BE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fr-BE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fr-BE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fr-BE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4F7530-88C7-6F3D-1DBE-68EE20B7EA31}"/>
              </a:ext>
            </a:extLst>
          </p:cNvPr>
          <p:cNvSpPr txBox="1"/>
          <p:nvPr/>
        </p:nvSpPr>
        <p:spPr>
          <a:xfrm>
            <a:off x="671804" y="494522"/>
            <a:ext cx="107395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i="1" dirty="0"/>
              <a:t>Les dictées</a:t>
            </a:r>
          </a:p>
          <a:p>
            <a:endParaRPr lang="fr-BE" sz="2000" i="1" dirty="0"/>
          </a:p>
          <a:p>
            <a:r>
              <a:rPr lang="fr-BE" sz="2000" dirty="0"/>
              <a:t>           Les dictées sont préparées et travaillées en classe sur une semaine. Vous pouvez bien sûr travailler également les mots de la dictée à la maison. </a:t>
            </a:r>
          </a:p>
          <a:p>
            <a:r>
              <a:rPr lang="fr-BE" sz="2000" dirty="0"/>
              <a:t>Dans un premier temps nous dicterons les mots pour petit à petit les mettre dans des phrases.</a:t>
            </a:r>
          </a:p>
          <a:p>
            <a:r>
              <a:rPr lang="fr-BE" sz="2000" dirty="0"/>
              <a:t>P4 dictées flash.</a:t>
            </a:r>
          </a:p>
          <a:p>
            <a:endParaRPr lang="fr-BE" sz="2000" dirty="0"/>
          </a:p>
          <a:p>
            <a:r>
              <a:rPr lang="fr-BE" sz="2000" dirty="0"/>
              <a:t>       </a:t>
            </a:r>
            <a:r>
              <a:rPr lang="fr-BE" sz="2000" i="1" dirty="0"/>
              <a:t>P3 : Evaluations externes non </a:t>
            </a:r>
            <a:r>
              <a:rPr lang="fr-BE" sz="2000" i="1" dirty="0" err="1"/>
              <a:t>certifcatives</a:t>
            </a:r>
            <a:r>
              <a:rPr lang="fr-BE" sz="2000" i="1" dirty="0"/>
              <a:t> en lecture.</a:t>
            </a:r>
          </a:p>
          <a:p>
            <a:r>
              <a:rPr lang="fr-BE" sz="2000" i="1" dirty="0"/>
              <a:t>	P4 : Épreuves  interdiocésaines en fin d’année.</a:t>
            </a:r>
          </a:p>
          <a:p>
            <a:endParaRPr lang="fr-BE" sz="2000" i="1" dirty="0"/>
          </a:p>
          <a:p>
            <a:endParaRPr lang="fr-BE" sz="2000" i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7895EA-6299-C3DE-0FD4-A708C4E6CEBD}"/>
              </a:ext>
            </a:extLst>
          </p:cNvPr>
          <p:cNvSpPr txBox="1"/>
          <p:nvPr/>
        </p:nvSpPr>
        <p:spPr>
          <a:xfrm>
            <a:off x="671804" y="3879213"/>
            <a:ext cx="10538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Le règlement</a:t>
            </a:r>
          </a:p>
          <a:p>
            <a:endParaRPr lang="fr-BE" dirty="0"/>
          </a:p>
          <a:p>
            <a:r>
              <a:rPr lang="fr-BE" dirty="0"/>
              <a:t>Le règlement a été retravaillé l’an passé par l’équipe éducative. Il se trouve sur le site de l’école dans l’onglet organisation – ROI.</a:t>
            </a:r>
          </a:p>
          <a:p>
            <a:r>
              <a:rPr lang="fr-BE" dirty="0"/>
              <a:t>Une feuille récapitulative a été placée dans le journal de classe. Cette feuille sert à noter les non respects des points de règlement.</a:t>
            </a:r>
          </a:p>
        </p:txBody>
      </p:sp>
    </p:spTree>
    <p:extLst>
      <p:ext uri="{BB962C8B-B14F-4D97-AF65-F5344CB8AC3E}">
        <p14:creationId xmlns:p14="http://schemas.microsoft.com/office/powerpoint/2010/main" val="1968740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pic>
        <p:nvPicPr>
          <p:cNvPr id="32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Projet</a:t>
            </a:r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Collation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75861" y="804671"/>
            <a:ext cx="6399930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Proposer des collations saines 2 </a:t>
            </a:r>
            <a:r>
              <a:rPr lang="en-US" dirty="0" err="1">
                <a:latin typeface="+mj-lt"/>
                <a:ea typeface="+mj-ea"/>
                <a:cs typeface="+mj-cs"/>
              </a:rPr>
              <a:t>fois</a:t>
            </a:r>
            <a:r>
              <a:rPr lang="en-US" dirty="0">
                <a:latin typeface="+mj-lt"/>
                <a:ea typeface="+mj-ea"/>
                <a:cs typeface="+mj-cs"/>
              </a:rPr>
              <a:t> par </a:t>
            </a:r>
            <a:r>
              <a:rPr lang="en-US" dirty="0" err="1">
                <a:latin typeface="+mj-lt"/>
                <a:ea typeface="+mj-ea"/>
                <a:cs typeface="+mj-cs"/>
              </a:rPr>
              <a:t>semaine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             Mercredi:  fruits de </a:t>
            </a:r>
            <a:r>
              <a:rPr lang="en-US" dirty="0" err="1">
                <a:latin typeface="+mj-lt"/>
                <a:ea typeface="+mj-ea"/>
                <a:cs typeface="+mj-cs"/>
              </a:rPr>
              <a:t>saison</a:t>
            </a:r>
            <a:r>
              <a:rPr lang="en-US" dirty="0">
                <a:latin typeface="+mj-lt"/>
                <a:ea typeface="+mj-ea"/>
                <a:cs typeface="+mj-cs"/>
              </a:rPr>
              <a:t> coupés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             </a:t>
            </a:r>
            <a:r>
              <a:rPr lang="en-US" dirty="0" err="1">
                <a:latin typeface="+mj-lt"/>
                <a:ea typeface="+mj-ea"/>
                <a:cs typeface="+mj-cs"/>
              </a:rPr>
              <a:t>Vendredi</a:t>
            </a:r>
            <a:r>
              <a:rPr lang="en-US" dirty="0">
                <a:latin typeface="+mj-lt"/>
                <a:ea typeface="+mj-ea"/>
                <a:cs typeface="+mj-cs"/>
              </a:rPr>
              <a:t> : </a:t>
            </a:r>
            <a:r>
              <a:rPr lang="en-US" dirty="0" err="1">
                <a:latin typeface="+mj-lt"/>
                <a:ea typeface="+mj-ea"/>
                <a:cs typeface="+mj-cs"/>
              </a:rPr>
              <a:t>légumes</a:t>
            </a:r>
            <a:r>
              <a:rPr lang="en-US" dirty="0">
                <a:latin typeface="+mj-lt"/>
                <a:ea typeface="+mj-ea"/>
                <a:cs typeface="+mj-cs"/>
              </a:rPr>
              <a:t> pour faire de la soupe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   Un </a:t>
            </a:r>
            <a:r>
              <a:rPr lang="en-US" dirty="0" err="1">
                <a:latin typeface="+mj-lt"/>
                <a:ea typeface="+mj-ea"/>
                <a:cs typeface="+mj-cs"/>
              </a:rPr>
              <a:t>responsable</a:t>
            </a:r>
            <a:r>
              <a:rPr lang="en-US" dirty="0">
                <a:latin typeface="+mj-lt"/>
                <a:ea typeface="+mj-ea"/>
                <a:cs typeface="+mj-cs"/>
              </a:rPr>
              <a:t> “</a:t>
            </a:r>
            <a:r>
              <a:rPr lang="en-US" dirty="0" err="1">
                <a:latin typeface="+mj-lt"/>
                <a:ea typeface="+mj-ea"/>
                <a:cs typeface="+mj-cs"/>
              </a:rPr>
              <a:t>panie”r</a:t>
            </a:r>
            <a:r>
              <a:rPr lang="en-US" dirty="0">
                <a:latin typeface="+mj-lt"/>
                <a:ea typeface="+mj-ea"/>
                <a:cs typeface="+mj-cs"/>
              </a:rPr>
              <a:t> par </a:t>
            </a:r>
            <a:r>
              <a:rPr lang="en-US" dirty="0" err="1">
                <a:latin typeface="+mj-lt"/>
                <a:ea typeface="+mj-ea"/>
                <a:cs typeface="+mj-cs"/>
              </a:rPr>
              <a:t>semaine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</a:p>
          <a:p>
            <a:pPr lv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457200" lvl="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7006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4CD21-77E8-A37E-74C2-051E528A6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8B1390-0941-F925-C35B-E5AD688B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Activités - sorties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ADD58D-EA83-8AC3-3E7E-A29A3CD90A3B}"/>
              </a:ext>
            </a:extLst>
          </p:cNvPr>
          <p:cNvSpPr txBox="1"/>
          <p:nvPr/>
        </p:nvSpPr>
        <p:spPr>
          <a:xfrm>
            <a:off x="4975861" y="804671"/>
            <a:ext cx="6399930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Sorties </a:t>
            </a:r>
            <a:r>
              <a:rPr lang="en-US" dirty="0" err="1">
                <a:latin typeface="+mj-lt"/>
                <a:ea typeface="+mj-ea"/>
                <a:cs typeface="+mj-cs"/>
              </a:rPr>
              <a:t>prévues</a:t>
            </a:r>
            <a:r>
              <a:rPr lang="en-US" dirty="0">
                <a:latin typeface="+mj-lt"/>
                <a:ea typeface="+mj-ea"/>
                <a:cs typeface="+mj-cs"/>
              </a:rPr>
              <a:t> dans le cadre du </a:t>
            </a:r>
            <a:r>
              <a:rPr lang="en-US" dirty="0" err="1">
                <a:latin typeface="+mj-lt"/>
                <a:ea typeface="+mj-ea"/>
                <a:cs typeface="+mj-cs"/>
              </a:rPr>
              <a:t>cours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d’éveil</a:t>
            </a:r>
            <a:r>
              <a:rPr lang="en-US" dirty="0">
                <a:latin typeface="+mj-lt"/>
                <a:ea typeface="+mj-ea"/>
                <a:cs typeface="+mj-cs"/>
              </a:rPr>
              <a:t> et </a:t>
            </a:r>
            <a:r>
              <a:rPr lang="en-US" dirty="0" err="1">
                <a:latin typeface="+mj-lt"/>
                <a:ea typeface="+mj-ea"/>
                <a:cs typeface="+mj-cs"/>
              </a:rPr>
              <a:t>ou</a:t>
            </a:r>
            <a:r>
              <a:rPr lang="en-US" dirty="0">
                <a:latin typeface="+mj-lt"/>
                <a:ea typeface="+mj-ea"/>
                <a:cs typeface="+mj-cs"/>
              </a:rPr>
              <a:t> de PECA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Haies – </a:t>
            </a:r>
            <a:r>
              <a:rPr lang="en-US" dirty="0" err="1">
                <a:latin typeface="+mj-lt"/>
                <a:ea typeface="+mj-ea"/>
                <a:cs typeface="+mj-cs"/>
              </a:rPr>
              <a:t>lève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457200" lvl="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Spectacle Benoît </a:t>
            </a:r>
            <a:r>
              <a:rPr lang="en-US" dirty="0" err="1">
                <a:latin typeface="+mj-lt"/>
                <a:ea typeface="+mj-ea"/>
                <a:cs typeface="+mj-cs"/>
              </a:rPr>
              <a:t>Marenne</a:t>
            </a:r>
            <a:r>
              <a:rPr lang="en-US" dirty="0">
                <a:latin typeface="+mj-lt"/>
                <a:ea typeface="+mj-ea"/>
                <a:cs typeface="+mj-cs"/>
              </a:rPr>
              <a:t>, sortie </a:t>
            </a:r>
            <a:r>
              <a:rPr lang="en-US" dirty="0" err="1">
                <a:latin typeface="+mj-lt"/>
                <a:ea typeface="+mj-ea"/>
                <a:cs typeface="+mj-cs"/>
              </a:rPr>
              <a:t>théâtre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457200" lvl="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Cross et </a:t>
            </a:r>
            <a:r>
              <a:rPr lang="en-US" dirty="0" err="1">
                <a:latin typeface="+mj-lt"/>
                <a:ea typeface="+mj-ea"/>
                <a:cs typeface="+mj-cs"/>
              </a:rPr>
              <a:t>journée</a:t>
            </a:r>
            <a:r>
              <a:rPr lang="en-US" dirty="0">
                <a:latin typeface="+mj-lt"/>
                <a:ea typeface="+mj-ea"/>
                <a:cs typeface="+mj-cs"/>
              </a:rPr>
              <a:t> sportive</a:t>
            </a:r>
          </a:p>
          <a:p>
            <a:pPr lv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457200" lvl="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Concert de fin </a:t>
            </a:r>
            <a:r>
              <a:rPr lang="en-US" dirty="0" err="1">
                <a:latin typeface="+mj-lt"/>
                <a:ea typeface="+mj-ea"/>
                <a:cs typeface="+mj-cs"/>
              </a:rPr>
              <a:t>d’année</a:t>
            </a:r>
            <a:endParaRPr lang="en-US" dirty="0">
              <a:latin typeface="+mj-lt"/>
              <a:ea typeface="+mj-ea"/>
              <a:cs typeface="+mj-cs"/>
            </a:endParaRPr>
          </a:p>
          <a:p>
            <a:pPr marL="457200" lvl="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7267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Divers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75861" y="804671"/>
            <a:ext cx="6399930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Si un problème apparaît lors d’un devoir, n’hésitez pas à nous écrire un petit mot. Inutile de rester bloquer des heures sur une feuille.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Un devoir ne doit pas prendre plus de 20 min.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En troisième année: début d’une étude un peu plus approfondie.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Merci de nous remettre les justificatifs d’absence dès le retour de votre enfant.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11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E03E3B-91AE-100B-C200-D48DE807F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09" y="713996"/>
            <a:ext cx="9545382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72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Nous </a:t>
            </a:r>
            <a:r>
              <a:rPr lang="en-US" b="0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contacter</a:t>
            </a:r>
            <a:br>
              <a:rPr lang="en-US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endParaRPr lang="en-US" b="0" i="0" kern="120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04109" y="1645920"/>
            <a:ext cx="6269434" cy="447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 Si </a:t>
            </a:r>
            <a:r>
              <a:rPr lang="en-US" dirty="0" err="1">
                <a:latin typeface="+mj-lt"/>
                <a:ea typeface="+mj-ea"/>
                <a:cs typeface="+mj-cs"/>
              </a:rPr>
              <a:t>vous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souhaitez</a:t>
            </a:r>
            <a:r>
              <a:rPr lang="en-US" dirty="0">
                <a:latin typeface="+mj-lt"/>
                <a:ea typeface="+mj-ea"/>
                <a:cs typeface="+mj-cs"/>
              </a:rPr>
              <a:t> nous </a:t>
            </a:r>
            <a:r>
              <a:rPr lang="en-US" dirty="0" err="1">
                <a:latin typeface="+mj-lt"/>
                <a:ea typeface="+mj-ea"/>
                <a:cs typeface="+mj-cs"/>
              </a:rPr>
              <a:t>contacter</a:t>
            </a:r>
            <a:r>
              <a:rPr lang="en-US" dirty="0">
                <a:latin typeface="+mj-lt"/>
                <a:ea typeface="+mj-ea"/>
                <a:cs typeface="+mj-cs"/>
              </a:rPr>
              <a:t> , merci de passer via le JDC </a:t>
            </a:r>
            <a:r>
              <a:rPr lang="en-US" dirty="0" err="1">
                <a:latin typeface="+mj-lt"/>
                <a:ea typeface="+mj-ea"/>
                <a:cs typeface="+mj-cs"/>
              </a:rPr>
              <a:t>ou</a:t>
            </a:r>
            <a:r>
              <a:rPr lang="en-US" dirty="0">
                <a:latin typeface="+mj-lt"/>
                <a:ea typeface="+mj-ea"/>
                <a:cs typeface="+mj-cs"/>
              </a:rPr>
              <a:t> via </a:t>
            </a:r>
            <a:r>
              <a:rPr lang="en-US" dirty="0" err="1">
                <a:latin typeface="+mj-lt"/>
                <a:ea typeface="+mj-ea"/>
                <a:cs typeface="+mj-cs"/>
              </a:rPr>
              <a:t>notre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adresse</a:t>
            </a:r>
            <a:r>
              <a:rPr lang="en-US" dirty="0">
                <a:latin typeface="+mj-lt"/>
                <a:ea typeface="+mj-ea"/>
                <a:cs typeface="+mj-cs"/>
              </a:rPr>
              <a:t> mail.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  <a:hlinkClick r:id="rId7"/>
              </a:rPr>
              <a:t>valerie.materne@saintmartinassesse.be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  <a:hlinkClick r:id="rId8"/>
              </a:rPr>
              <a:t>alice.delvaux@saintmartinassesse.be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  <a:hlinkClick r:id="rId9"/>
              </a:rPr>
              <a:t>yseline.delire@saintmartinassesse.be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  <a:hlinkClick r:id="rId10"/>
              </a:rPr>
              <a:t>annelaurence.henry@saintmartinassesse.be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5498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E3358-1418-B027-CC05-B5906862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67" y="25391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BE" dirty="0"/>
              <a:t>           Un tout grand merci pour votre attention.</a:t>
            </a:r>
            <a:br>
              <a:rPr lang="fr-BE" dirty="0"/>
            </a:br>
            <a:br>
              <a:rPr lang="fr-BE" dirty="0"/>
            </a:br>
            <a:r>
              <a:rPr lang="fr-BE" dirty="0"/>
              <a:t>                                  Bonne soirée.</a:t>
            </a:r>
          </a:p>
        </p:txBody>
      </p:sp>
    </p:spTree>
    <p:extLst>
      <p:ext uri="{BB962C8B-B14F-4D97-AF65-F5344CB8AC3E}">
        <p14:creationId xmlns:p14="http://schemas.microsoft.com/office/powerpoint/2010/main" val="421080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32EC6A9-BD76-E84F-3183-6E3AF61F2052}"/>
              </a:ext>
            </a:extLst>
          </p:cNvPr>
          <p:cNvSpPr txBox="1"/>
          <p:nvPr/>
        </p:nvSpPr>
        <p:spPr>
          <a:xfrm>
            <a:off x="5411931" y="452718"/>
            <a:ext cx="463890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                Nos classes de ville à Gand                13 AU 17 AVRIL</a:t>
            </a: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64E018-F450-3146-9FFF-E30550911F8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951" r="21112" b="-1"/>
          <a:stretch>
            <a:fillRect/>
          </a:stretch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19DEDA-0E54-2DB0-AB63-05376A081FB9}"/>
              </a:ext>
            </a:extLst>
          </p:cNvPr>
          <p:cNvSpPr txBox="1"/>
          <p:nvPr/>
        </p:nvSpPr>
        <p:spPr>
          <a:xfrm>
            <a:off x="5410950" y="1853248"/>
            <a:ext cx="4638903" cy="439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Départ</a:t>
            </a:r>
            <a:r>
              <a:rPr lang="en-US" dirty="0">
                <a:latin typeface="+mj-lt"/>
                <a:ea typeface="+mj-ea"/>
                <a:cs typeface="+mj-cs"/>
              </a:rPr>
              <a:t> et retour : nous </a:t>
            </a:r>
            <a:r>
              <a:rPr lang="en-US" dirty="0" err="1">
                <a:latin typeface="+mj-lt"/>
                <a:ea typeface="+mj-ea"/>
                <a:cs typeface="+mj-cs"/>
              </a:rPr>
              <a:t>voyagerons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en</a:t>
            </a:r>
            <a:r>
              <a:rPr lang="en-US" dirty="0">
                <a:latin typeface="+mj-lt"/>
                <a:ea typeface="+mj-ea"/>
                <a:cs typeface="+mj-cs"/>
              </a:rPr>
              <a:t> train ( </a:t>
            </a:r>
            <a:r>
              <a:rPr lang="en-US" dirty="0" err="1">
                <a:latin typeface="+mj-lt"/>
                <a:ea typeface="+mj-ea"/>
                <a:cs typeface="+mj-cs"/>
              </a:rPr>
              <a:t>Ciney</a:t>
            </a:r>
            <a:r>
              <a:rPr lang="en-US" dirty="0">
                <a:latin typeface="+mj-lt"/>
                <a:ea typeface="+mj-ea"/>
                <a:cs typeface="+mj-cs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Le </a:t>
            </a:r>
            <a:r>
              <a:rPr lang="en-US" dirty="0" err="1">
                <a:latin typeface="+mj-lt"/>
                <a:ea typeface="+mj-ea"/>
                <a:cs typeface="+mj-cs"/>
              </a:rPr>
              <a:t>logement</a:t>
            </a:r>
            <a:r>
              <a:rPr lang="en-US" dirty="0">
                <a:latin typeface="+mj-lt"/>
                <a:ea typeface="+mj-ea"/>
                <a:cs typeface="+mj-cs"/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AUBERGE DE DRAECKE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         </a:t>
            </a:r>
            <a:r>
              <a:rPr lang="en-US" dirty="0" err="1">
                <a:latin typeface="+mj-lt"/>
                <a:ea typeface="+mj-ea"/>
                <a:cs typeface="+mj-cs"/>
              </a:rPr>
              <a:t>chambres</a:t>
            </a:r>
            <a:r>
              <a:rPr lang="en-US" dirty="0">
                <a:latin typeface="+mj-lt"/>
                <a:ea typeface="+mj-ea"/>
                <a:cs typeface="+mj-cs"/>
              </a:rPr>
              <a:t> avec douche de 4/5 OU 6 PERS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        Repas </a:t>
            </a:r>
            <a:r>
              <a:rPr lang="en-US" dirty="0" err="1">
                <a:latin typeface="+mj-lt"/>
                <a:ea typeface="+mj-ea"/>
                <a:cs typeface="+mj-cs"/>
              </a:rPr>
              <a:t>en</a:t>
            </a:r>
            <a:r>
              <a:rPr lang="en-US" dirty="0">
                <a:latin typeface="+mj-lt"/>
                <a:ea typeface="+mj-ea"/>
                <a:cs typeface="+mj-cs"/>
              </a:rPr>
              <a:t> self-service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4196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9B5AAD-DA07-7C3F-3368-7CE08EE2DE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1510" r="2" b="8563"/>
          <a:stretch>
            <a:fillRect/>
          </a:stretch>
        </p:blipFill>
        <p:spPr>
          <a:xfrm>
            <a:off x="7220078" y="10"/>
            <a:ext cx="4971922" cy="2285990"/>
          </a:xfrm>
          <a:custGeom>
            <a:avLst/>
            <a:gdLst/>
            <a:ahLst/>
            <a:cxnLst/>
            <a:rect l="l" t="t" r="r" b="b"/>
            <a:pathLst>
              <a:path w="4971922" h="2286000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71922" y="1"/>
                </a:lnTo>
                <a:lnTo>
                  <a:pt x="4971922" y="2286000"/>
                </a:lnTo>
                <a:lnTo>
                  <a:pt x="232518" y="2286000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C067E6B-9969-42DC-572F-9D224C243F5C}"/>
              </a:ext>
            </a:extLst>
          </p:cNvPr>
          <p:cNvSpPr txBox="1"/>
          <p:nvPr/>
        </p:nvSpPr>
        <p:spPr>
          <a:xfrm>
            <a:off x="413912" y="978423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Nos </a:t>
            </a: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activités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2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Gravensteen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: la vie au temps des </a:t>
            </a:r>
            <a:r>
              <a:rPr lang="en-US" sz="2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comtes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Flandre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le STAM : </a:t>
            </a:r>
            <a:r>
              <a:rPr lang="en-US" sz="2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musée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2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ville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Gand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Promenade sur les </a:t>
            </a:r>
            <a:r>
              <a:rPr lang="en-US" sz="2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Canaux</a:t>
            </a:r>
            <a:endParaRPr lang="en-US" sz="2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………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0541D96-7337-F211-38E5-6B39F709F37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463" r="-2" b="21998"/>
          <a:stretch>
            <a:fillRect/>
          </a:stretch>
        </p:blipFill>
        <p:spPr>
          <a:xfrm>
            <a:off x="7437114" y="2286000"/>
            <a:ext cx="4754886" cy="2286000"/>
          </a:xfrm>
          <a:custGeom>
            <a:avLst/>
            <a:gdLst/>
            <a:ahLst/>
            <a:cxnLst/>
            <a:rect l="l" t="t" r="r" b="b"/>
            <a:pathLst>
              <a:path w="4754886" h="2286000">
                <a:moveTo>
                  <a:pt x="15482" y="0"/>
                </a:moveTo>
                <a:lnTo>
                  <a:pt x="4754886" y="0"/>
                </a:lnTo>
                <a:lnTo>
                  <a:pt x="4754886" y="2286000"/>
                </a:lnTo>
                <a:lnTo>
                  <a:pt x="0" y="2286000"/>
                </a:lnTo>
                <a:lnTo>
                  <a:pt x="8036" y="2135352"/>
                </a:lnTo>
                <a:lnTo>
                  <a:pt x="12742" y="2007793"/>
                </a:lnTo>
                <a:lnTo>
                  <a:pt x="17953" y="1877492"/>
                </a:lnTo>
                <a:lnTo>
                  <a:pt x="22827" y="1745133"/>
                </a:lnTo>
                <a:lnTo>
                  <a:pt x="26021" y="1612087"/>
                </a:lnTo>
                <a:lnTo>
                  <a:pt x="28879" y="1476299"/>
                </a:lnTo>
                <a:lnTo>
                  <a:pt x="31904" y="1339139"/>
                </a:lnTo>
                <a:lnTo>
                  <a:pt x="33921" y="1199236"/>
                </a:lnTo>
                <a:lnTo>
                  <a:pt x="33921" y="1057961"/>
                </a:lnTo>
                <a:lnTo>
                  <a:pt x="34930" y="915315"/>
                </a:lnTo>
                <a:lnTo>
                  <a:pt x="33921" y="771297"/>
                </a:lnTo>
                <a:lnTo>
                  <a:pt x="31904" y="625221"/>
                </a:lnTo>
                <a:lnTo>
                  <a:pt x="30055" y="479146"/>
                </a:lnTo>
                <a:lnTo>
                  <a:pt x="26021" y="331013"/>
                </a:lnTo>
                <a:lnTo>
                  <a:pt x="21819" y="181509"/>
                </a:lnTo>
                <a:lnTo>
                  <a:pt x="16944" y="32004"/>
                </a:lnTo>
                <a:close/>
              </a:path>
            </a:pathLst>
          </a:cu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6EE3405-A872-910F-9DF8-5118FF0E310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3282" r="2" b="6075"/>
          <a:stretch>
            <a:fillRect/>
          </a:stretch>
        </p:blipFill>
        <p:spPr>
          <a:xfrm>
            <a:off x="7218902" y="4572000"/>
            <a:ext cx="4973099" cy="2286000"/>
          </a:xfrm>
          <a:custGeom>
            <a:avLst/>
            <a:gdLst/>
            <a:ahLst/>
            <a:cxnLst/>
            <a:rect l="l" t="t" r="r" b="b"/>
            <a:pathLst>
              <a:path w="4973099" h="2286000">
                <a:moveTo>
                  <a:pt x="218212" y="0"/>
                </a:moveTo>
                <a:lnTo>
                  <a:pt x="4973099" y="0"/>
                </a:lnTo>
                <a:lnTo>
                  <a:pt x="4973099" y="2286000"/>
                </a:lnTo>
                <a:lnTo>
                  <a:pt x="897889" y="2286000"/>
                </a:lnTo>
                <a:lnTo>
                  <a:pt x="0" y="2286000"/>
                </a:lnTo>
                <a:lnTo>
                  <a:pt x="5883" y="2245538"/>
                </a:lnTo>
                <a:lnTo>
                  <a:pt x="23197" y="2126894"/>
                </a:lnTo>
                <a:lnTo>
                  <a:pt x="35299" y="2040483"/>
                </a:lnTo>
                <a:lnTo>
                  <a:pt x="48074" y="1937613"/>
                </a:lnTo>
                <a:lnTo>
                  <a:pt x="63370" y="1815541"/>
                </a:lnTo>
                <a:lnTo>
                  <a:pt x="79507" y="1680438"/>
                </a:lnTo>
                <a:lnTo>
                  <a:pt x="96484" y="1528191"/>
                </a:lnTo>
                <a:lnTo>
                  <a:pt x="114469" y="1362227"/>
                </a:lnTo>
                <a:lnTo>
                  <a:pt x="132455" y="1181862"/>
                </a:lnTo>
                <a:lnTo>
                  <a:pt x="150776" y="989838"/>
                </a:lnTo>
                <a:lnTo>
                  <a:pt x="167753" y="782726"/>
                </a:lnTo>
                <a:lnTo>
                  <a:pt x="184058" y="566013"/>
                </a:lnTo>
                <a:lnTo>
                  <a:pt x="198850" y="336956"/>
                </a:lnTo>
                <a:lnTo>
                  <a:pt x="212969" y="982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587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41073-E6DA-C155-0C36-A5A04F84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707" y="1333500"/>
            <a:ext cx="6240580" cy="4191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classes</a:t>
            </a:r>
          </a:p>
        </p:txBody>
      </p:sp>
    </p:spTree>
    <p:extLst>
      <p:ext uri="{BB962C8B-B14F-4D97-AF65-F5344CB8AC3E}">
        <p14:creationId xmlns:p14="http://schemas.microsoft.com/office/powerpoint/2010/main" val="42119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E02BC5-350A-42D9-2291-DDB84598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38663"/>
          </a:xfrm>
        </p:spPr>
        <p:txBody>
          <a:bodyPr/>
          <a:lstStyle/>
          <a:p>
            <a:r>
              <a:rPr lang="fr-BE" sz="2800" u="sng" dirty="0"/>
              <a:t>P3-P4 A Madame Valérie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3DEBA1-CC9A-302E-5469-9C1281230BC4}"/>
              </a:ext>
            </a:extLst>
          </p:cNvPr>
          <p:cNvSpPr txBox="1"/>
          <p:nvPr/>
        </p:nvSpPr>
        <p:spPr>
          <a:xfrm>
            <a:off x="1274885" y="1091381"/>
            <a:ext cx="765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dirty="0"/>
              <a:t>Lundi                  2h de </a:t>
            </a:r>
            <a:r>
              <a:rPr lang="fr-BE" dirty="0" err="1"/>
              <a:t>co</a:t>
            </a:r>
            <a:r>
              <a:rPr lang="fr-BE" dirty="0"/>
              <a:t>-enseignement et  2h de gym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dirty="0"/>
              <a:t>Mardi                  1h de musique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dirty="0"/>
              <a:t>Jeudi                  2h de Néerlandais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4EF0EB-44B5-8532-C505-30870A7F5C98}"/>
              </a:ext>
            </a:extLst>
          </p:cNvPr>
          <p:cNvSpPr txBox="1"/>
          <p:nvPr/>
        </p:nvSpPr>
        <p:spPr>
          <a:xfrm>
            <a:off x="720969" y="2356338"/>
            <a:ext cx="667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BE" sz="2800" b="0" i="0" u="sng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P3-P4 B Madame Alice</a:t>
            </a:r>
            <a:endParaRPr lang="fr-B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305591-1B8B-17DA-E051-D281F76B9803}"/>
              </a:ext>
            </a:extLst>
          </p:cNvPr>
          <p:cNvSpPr txBox="1"/>
          <p:nvPr/>
        </p:nvSpPr>
        <p:spPr>
          <a:xfrm>
            <a:off x="1274885" y="3055113"/>
            <a:ext cx="765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dirty="0"/>
              <a:t>Lundi                  2h de </a:t>
            </a:r>
            <a:r>
              <a:rPr lang="fr-BE" dirty="0" err="1"/>
              <a:t>co</a:t>
            </a:r>
            <a:r>
              <a:rPr lang="fr-BE" dirty="0"/>
              <a:t>-enseignement et 1h de musique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dirty="0"/>
              <a:t>Mardi                 4h Madame Cécile et 2h de gym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dirty="0"/>
              <a:t>Jeudi                  2h de Néerlandais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D4DF42-F7B9-84DE-1BF2-7A3A3A32C8E5}"/>
              </a:ext>
            </a:extLst>
          </p:cNvPr>
          <p:cNvSpPr txBox="1"/>
          <p:nvPr/>
        </p:nvSpPr>
        <p:spPr>
          <a:xfrm>
            <a:off x="720968" y="4144515"/>
            <a:ext cx="9064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BE" sz="2800" b="0" i="0" u="sng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P3-P4 C Mesdames Anne-Laurence</a:t>
            </a:r>
            <a:r>
              <a:rPr kumimoji="0" lang="fr-BE" sz="2800" b="0" i="0" u="sng" strike="noStrike" kern="1200" cap="none" spc="0" normalizeH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et </a:t>
            </a:r>
            <a:r>
              <a:rPr kumimoji="0" lang="fr-BE" sz="2800" b="0" i="0" u="sng" strike="noStrike" kern="1200" cap="none" spc="0" normalizeH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Yseline</a:t>
            </a:r>
            <a:endParaRPr lang="fr-BE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70B169-96C6-035A-FB89-965EF543A924}"/>
              </a:ext>
            </a:extLst>
          </p:cNvPr>
          <p:cNvSpPr txBox="1"/>
          <p:nvPr/>
        </p:nvSpPr>
        <p:spPr>
          <a:xfrm>
            <a:off x="1274885" y="4843289"/>
            <a:ext cx="765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dirty="0"/>
              <a:t>Lundi                  2h de </a:t>
            </a:r>
            <a:r>
              <a:rPr lang="fr-BE" dirty="0" err="1"/>
              <a:t>co</a:t>
            </a:r>
            <a:r>
              <a:rPr lang="fr-BE" dirty="0"/>
              <a:t>-enseignement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dirty="0"/>
              <a:t>Mardi                 2h de Néerlandais et 1h de musique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dirty="0"/>
              <a:t>Mercredi           2h de gym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B8D213-472D-1985-9148-F3421F2594F6}"/>
              </a:ext>
            </a:extLst>
          </p:cNvPr>
          <p:cNvSpPr txBox="1"/>
          <p:nvPr/>
        </p:nvSpPr>
        <p:spPr>
          <a:xfrm>
            <a:off x="835269" y="6040315"/>
            <a:ext cx="9662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Co-enseignement et 2 h d’aide par classe             Madame </a:t>
            </a:r>
            <a:r>
              <a:rPr lang="fr-BE" dirty="0" err="1"/>
              <a:t>Yseline</a:t>
            </a:r>
            <a:r>
              <a:rPr lang="fr-BE" dirty="0"/>
              <a:t> 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140F97B7-5FB4-0542-CDD0-A089BAB91881}"/>
              </a:ext>
            </a:extLst>
          </p:cNvPr>
          <p:cNvSpPr/>
          <p:nvPr/>
        </p:nvSpPr>
        <p:spPr>
          <a:xfrm>
            <a:off x="5732584" y="6126024"/>
            <a:ext cx="571500" cy="1979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47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8AAB6-0BA1-8E52-ACEB-C61723D5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647" y="1266958"/>
            <a:ext cx="11153821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/>
              <a:t>Une </a:t>
            </a:r>
            <a:r>
              <a:rPr lang="en-US" sz="7200" dirty="0" err="1"/>
              <a:t>journée</a:t>
            </a:r>
            <a:r>
              <a:rPr lang="en-US" sz="7200" dirty="0"/>
              <a:t> </a:t>
            </a:r>
            <a:br>
              <a:rPr lang="en-US" sz="7200" dirty="0"/>
            </a:br>
            <a:r>
              <a:rPr lang="en-US" sz="7200" dirty="0"/>
              <a:t>type</a:t>
            </a:r>
            <a:endParaRPr lang="fr-FR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793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899" y="218780"/>
            <a:ext cx="4366056" cy="678035"/>
          </a:xfrm>
        </p:spPr>
        <p:txBody>
          <a:bodyPr>
            <a:normAutofit fontScale="90000"/>
          </a:bodyPr>
          <a:lstStyle/>
          <a:p>
            <a:r>
              <a:rPr lang="fr-BE" dirty="0"/>
              <a:t>Horaire</a:t>
            </a:r>
            <a:br>
              <a:rPr lang="fr-BE" dirty="0"/>
            </a:br>
            <a:r>
              <a:rPr lang="fr-BE" dirty="0"/>
              <a:t> </a:t>
            </a:r>
            <a:r>
              <a:rPr lang="fr-BE" sz="1800" dirty="0"/>
              <a:t>8h25 - 8h40     arrivée en classe.</a:t>
            </a:r>
            <a:br>
              <a:rPr lang="fr-BE" sz="1800" dirty="0"/>
            </a:b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618899" y="2901461"/>
            <a:ext cx="97103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/>
              <a:t>Rituels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Les émotions: deux minutes chaque matin pour déposer son émotion du jour.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Les calculs du matin: une dizaine de calculs chaque matin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Les tables de multiplication: entre 5 et 10 calculs dictés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Le nombre du jour :  décomposition d’un nombre.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Le mot du jour: un nouveau mot découvert chaque jour à replacer dans une phrase.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La phrase du jour: une phrase travaillée sous différents aspects ( grammaire, conjugaison, vocabulaire…)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Un quart d’heure lecture après le repas.</a:t>
            </a:r>
          </a:p>
          <a:p>
            <a:endParaRPr lang="fr-BE" dirty="0"/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1545C3-7E19-B7F0-27DD-0B8B18317E22}"/>
              </a:ext>
            </a:extLst>
          </p:cNvPr>
          <p:cNvSpPr txBox="1"/>
          <p:nvPr/>
        </p:nvSpPr>
        <p:spPr>
          <a:xfrm>
            <a:off x="4002127" y="1092829"/>
            <a:ext cx="4974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/>
              <a:t>Début des cours à 8h40. Merci d’ être à l’heure.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5E408B-7630-7166-1BE4-5900BAE7ACC1}"/>
              </a:ext>
            </a:extLst>
          </p:cNvPr>
          <p:cNvSpPr txBox="1"/>
          <p:nvPr/>
        </p:nvSpPr>
        <p:spPr>
          <a:xfrm>
            <a:off x="685801" y="1261105"/>
            <a:ext cx="33169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sz="1600" dirty="0"/>
          </a:p>
          <a:p>
            <a:r>
              <a:rPr lang="fr-BE" sz="1600" dirty="0"/>
              <a:t>10h20 - 10h 35  récréation.</a:t>
            </a:r>
          </a:p>
          <a:p>
            <a:endParaRPr lang="fr-BE" sz="1600" dirty="0"/>
          </a:p>
          <a:p>
            <a:r>
              <a:rPr lang="fr-BE" sz="1600" dirty="0"/>
              <a:t>12h15 – 13h45  temps de midi.</a:t>
            </a:r>
          </a:p>
          <a:p>
            <a:endParaRPr lang="fr-BE" sz="1600" dirty="0"/>
          </a:p>
          <a:p>
            <a:r>
              <a:rPr lang="fr-BE" sz="1600" dirty="0"/>
              <a:t>13h45 – 15h25  fin de la journée.</a:t>
            </a:r>
          </a:p>
          <a:p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71053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A5EF1-4F3A-863F-7F47-90214E9E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Padlet</a:t>
            </a:r>
            <a:r>
              <a:rPr lang="fr-BE" dirty="0"/>
              <a:t>, mon école.fr</a:t>
            </a:r>
            <a:br>
              <a:rPr lang="fr-BE" dirty="0"/>
            </a:br>
            <a:br>
              <a:rPr lang="fr-BE" dirty="0"/>
            </a:br>
            <a:r>
              <a:rPr lang="fr-BE" sz="2800" dirty="0"/>
              <a:t>Nous avons créé un </a:t>
            </a:r>
            <a:r>
              <a:rPr lang="fr-BE" sz="2800" dirty="0" err="1"/>
              <a:t>padlet</a:t>
            </a:r>
            <a:r>
              <a:rPr lang="fr-BE" sz="2800" dirty="0"/>
              <a:t> reprenant des exercices que les enfants peuvent faire à domicile. Celui-ci sera disponible sur nos onglets « classe » d’ici peu. </a:t>
            </a:r>
            <a:br>
              <a:rPr lang="fr-BE" sz="2800" dirty="0"/>
            </a:br>
            <a:br>
              <a:rPr lang="fr-BE" sz="2800" dirty="0"/>
            </a:br>
            <a:r>
              <a:rPr lang="fr-BE" sz="2800" dirty="0"/>
              <a:t>En classe, ils auront l’occasion de travailler sur diverses applications telles que </a:t>
            </a:r>
            <a:r>
              <a:rPr lang="fr-BE" sz="2800" dirty="0" err="1"/>
              <a:t>Mathéros</a:t>
            </a:r>
            <a:r>
              <a:rPr lang="fr-BE" sz="2800" dirty="0"/>
              <a:t>, </a:t>
            </a:r>
            <a:r>
              <a:rPr lang="fr-BE" sz="2800" dirty="0" err="1"/>
              <a:t>Motoufo</a:t>
            </a:r>
            <a:r>
              <a:rPr lang="fr-BE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4435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D2228E-0729-B8EA-EEAD-2E81FD1A3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02A8F-0B36-8E7A-77BC-A9AC951B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707" y="1333500"/>
            <a:ext cx="6240580" cy="4191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7200" dirty="0"/>
              <a:t>matières</a:t>
            </a:r>
            <a:endParaRPr lang="en-US" sz="7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14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Français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A7D7B7-FF98-BB58-7D87-3928C78CA6D7}"/>
              </a:ext>
            </a:extLst>
          </p:cNvPr>
          <p:cNvSpPr txBox="1"/>
          <p:nvPr/>
        </p:nvSpPr>
        <p:spPr>
          <a:xfrm>
            <a:off x="4975861" y="804671"/>
            <a:ext cx="6399930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>
                <a:latin typeface="+mj-lt"/>
                <a:ea typeface="+mj-ea"/>
                <a:cs typeface="+mj-cs"/>
              </a:rPr>
              <a:t>Découverte de certaines notions grammaticales.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>
                <a:latin typeface="+mj-lt"/>
                <a:ea typeface="+mj-ea"/>
                <a:cs typeface="+mj-cs"/>
              </a:rPr>
              <a:t>Les notions à ancrer sont les notions de nom, de verbe, de déterminant et d’adjectif.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>
              <a:latin typeface="+mj-lt"/>
              <a:ea typeface="+mj-ea"/>
              <a:cs typeface="+mj-cs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>
                <a:latin typeface="+mj-lt"/>
                <a:ea typeface="+mj-ea"/>
                <a:cs typeface="+mj-cs"/>
              </a:rPr>
              <a:t>Début de la conjugaison écrite le présent, le futur simple, le futur proche et le passé composé ( sans accord du participe passé) des verbes en er et verbes fréquents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>
              <a:latin typeface="+mj-lt"/>
              <a:ea typeface="+mj-ea"/>
              <a:cs typeface="+mj-cs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1700">
                <a:latin typeface="+mj-lt"/>
                <a:ea typeface="+mj-ea"/>
                <a:cs typeface="+mj-cs"/>
              </a:rPr>
              <a:t>L</a:t>
            </a:r>
            <a:r>
              <a:rPr kumimoji="0" lang="en-US" sz="170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’apprentissage du code s’efface, et l’essentiel du travail en lecture est le développement de la fluence.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700" u="none" strike="noStrike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70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700">
                <a:latin typeface="+mj-lt"/>
                <a:ea typeface="+mj-ea"/>
                <a:cs typeface="+mj-cs"/>
              </a:rPr>
              <a:t>L</a:t>
            </a:r>
            <a:r>
              <a:rPr kumimoji="0" lang="en-US" sz="170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 développement des stratégies de lecture pour aider à la compréhension de textes variés ( 5 structures de textes) et de plus grande envergure.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700" u="none" strike="noStrike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70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Développer le plaisir de lire et d’écrire</a:t>
            </a:r>
            <a:endParaRPr lang="en-US" sz="170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8619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1139</Words>
  <Application>Microsoft Office PowerPoint</Application>
  <PresentationFormat>Grand écran</PresentationFormat>
  <Paragraphs>158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Agency FB</vt:lpstr>
      <vt:lpstr>Arial</vt:lpstr>
      <vt:lpstr>BelleAllureScript2i</vt:lpstr>
      <vt:lpstr>Century Gothic</vt:lpstr>
      <vt:lpstr>Courier New</vt:lpstr>
      <vt:lpstr>Wingdings 3</vt:lpstr>
      <vt:lpstr>Ion</vt:lpstr>
      <vt:lpstr>Réunion de rentrée 2024-2025</vt:lpstr>
      <vt:lpstr>Présentation PowerPoint</vt:lpstr>
      <vt:lpstr>Les classes</vt:lpstr>
      <vt:lpstr>P3-P4 A Madame Valérie</vt:lpstr>
      <vt:lpstr>Une journée  type</vt:lpstr>
      <vt:lpstr>Horaire  8h25 - 8h40     arrivée en classe. </vt:lpstr>
      <vt:lpstr>Padlet, mon école.fr  Nous avons créé un padlet reprenant des exercices que les enfants peuvent faire à domicile. Celui-ci sera disponible sur nos onglets « classe » d’ici peu.   En classe, ils auront l’occasion de travailler sur diverses applications telles que Mathéros, Motoufo…</vt:lpstr>
      <vt:lpstr>Les matières</vt:lpstr>
      <vt:lpstr>Français</vt:lpstr>
      <vt:lpstr>Présentation PowerPoint</vt:lpstr>
      <vt:lpstr>Présentation PowerPoint</vt:lpstr>
      <vt:lpstr>Expression orale:             VIVE L’ACTU   les enfants de 3ème  et 4ème sont amenés à présenter un évènement d’actualité             LE JDE : les élèves de 4ème choisiront un article du JDE qu’ils présenteront à leur camarade de classe.             LA BELGIQUE : choisir un élément de caractéristique  de notre pays et le présenter.     </vt:lpstr>
      <vt:lpstr>Mathématiques</vt:lpstr>
      <vt:lpstr>Organisation</vt:lpstr>
      <vt:lpstr>Présentation PowerPoint</vt:lpstr>
      <vt:lpstr>                                         </vt:lpstr>
      <vt:lpstr>Projet Collation</vt:lpstr>
      <vt:lpstr>Activités - sorties</vt:lpstr>
      <vt:lpstr>Divers</vt:lpstr>
      <vt:lpstr>Nous contacter </vt:lpstr>
      <vt:lpstr>           Un tout grand merci pour votre attention.                                    Bonne soirée.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rentrée 2022-2023</dc:title>
  <dc:creator>Compte Microsoft</dc:creator>
  <cp:lastModifiedBy>Valérie Materne</cp:lastModifiedBy>
  <cp:revision>39</cp:revision>
  <dcterms:created xsi:type="dcterms:W3CDTF">2022-09-16T19:08:07Z</dcterms:created>
  <dcterms:modified xsi:type="dcterms:W3CDTF">2025-09-23T16:51:34Z</dcterms:modified>
</cp:coreProperties>
</file>