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Source Code Pro" panose="020B0604020202020204" charset="0"/>
      <p:regular r:id="rId25"/>
      <p:bold r:id="rId26"/>
      <p:italic r:id="rId27"/>
      <p:boldItalic r:id="rId28"/>
    </p:embeddedFont>
    <p:embeddedFont>
      <p:font typeface="Comfortaa" panose="020B0604020202020204" charset="0"/>
      <p:regular r:id="rId29"/>
      <p:bold r:id="rId30"/>
    </p:embeddedFont>
    <p:embeddedFont>
      <p:font typeface="Oswald" panose="020B0604020202020204" charset="0"/>
      <p:regular r:id="rId31"/>
      <p:bold r:id="rId32"/>
    </p:embeddedFont>
    <p:embeddedFont>
      <p:font typeface="Rockwell" panose="02060603020205020403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0qJfjvCwyd6DJoKgI9XNHQqQa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A5AF4C-18F9-4147-8516-454290370970}">
  <a:tblStyle styleId="{9CA5AF4C-18F9-4147-8516-4542903709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0d89865d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f0d89865d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dd99d6d81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dd99d6d81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076b0b1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f076b0b1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0d89865d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0d89865d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f5fd654f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ef5fd654f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de455b7f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ede455b7f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ecdbdbbca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ecdbdbbca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dd99d6d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dd99d6d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ecdbdbbca2_0_60"/>
          <p:cNvSpPr/>
          <p:nvPr/>
        </p:nvSpPr>
        <p:spPr>
          <a:xfrm rot="10800000">
            <a:off x="5634700" y="3911300"/>
            <a:ext cx="922500" cy="5181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gecdbdbbca2_0_60"/>
          <p:cNvSpPr/>
          <p:nvPr/>
        </p:nvSpPr>
        <p:spPr>
          <a:xfrm>
            <a:off x="-33" y="0"/>
            <a:ext cx="12192000" cy="416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gecdbdbbca2_0_60"/>
          <p:cNvSpPr txBox="1">
            <a:spLocks noGrp="1"/>
          </p:cNvSpPr>
          <p:nvPr>
            <p:ph type="ctrTitle"/>
          </p:nvPr>
        </p:nvSpPr>
        <p:spPr>
          <a:xfrm>
            <a:off x="548233" y="859067"/>
            <a:ext cx="11043300" cy="2811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gecdbdbbca2_0_60"/>
          <p:cNvSpPr txBox="1">
            <a:spLocks noGrp="1"/>
          </p:cNvSpPr>
          <p:nvPr>
            <p:ph type="subTitle" idx="1"/>
          </p:nvPr>
        </p:nvSpPr>
        <p:spPr>
          <a:xfrm>
            <a:off x="548233" y="4531000"/>
            <a:ext cx="11043300" cy="1680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gecdbdbbca2_0_6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gecdbdbbca2_0_102"/>
          <p:cNvCxnSpPr/>
          <p:nvPr/>
        </p:nvCxnSpPr>
        <p:spPr>
          <a:xfrm>
            <a:off x="551033" y="3984367"/>
            <a:ext cx="12141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gecdbdbbca2_0_10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4" name="Google Shape;54;gecdbdbbca2_0_10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gecdbdbbca2_0_10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dbdbbca2_0_10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cdbdbbca2_0_10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ecdbdbbca2_0_109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/>
            </a:lvl1pPr>
            <a:lvl2pPr marL="914400" lvl="1" indent="-32575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530"/>
              <a:buChar char="○"/>
              <a:defRPr/>
            </a:lvl2pPr>
            <a:lvl3pPr marL="1371600" lvl="2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■"/>
              <a:defRPr/>
            </a:lvl3pPr>
            <a:lvl4pPr marL="1828800" lvl="3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●"/>
              <a:defRPr/>
            </a:lvl4pPr>
            <a:lvl5pPr marL="2286000" lvl="4" indent="-3257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○"/>
              <a:defRPr/>
            </a:lvl5pPr>
            <a:lvl6pPr marL="2743200" lvl="5" indent="-3257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■"/>
              <a:defRPr/>
            </a:lvl6pPr>
            <a:lvl7pPr marL="3200400" lvl="6" indent="-3257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●"/>
              <a:defRPr/>
            </a:lvl7pPr>
            <a:lvl8pPr marL="3657600" lvl="7" indent="-3257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○"/>
              <a:defRPr/>
            </a:lvl8pPr>
            <a:lvl9pPr marL="4114800" lvl="8" indent="-325754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ecdbdbbca2_0_109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ecdbdbbca2_0_109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ecdbdbbca2_0_10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ecdbdbbca2_0_66"/>
          <p:cNvSpPr/>
          <p:nvPr/>
        </p:nvSpPr>
        <p:spPr>
          <a:xfrm>
            <a:off x="0" y="2089800"/>
            <a:ext cx="12192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gecdbdbbca2_0_66"/>
          <p:cNvSpPr txBox="1">
            <a:spLocks noGrp="1"/>
          </p:cNvSpPr>
          <p:nvPr>
            <p:ph type="title"/>
          </p:nvPr>
        </p:nvSpPr>
        <p:spPr>
          <a:xfrm>
            <a:off x="574400" y="2519600"/>
            <a:ext cx="11043300" cy="202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gecdbdbbca2_0_6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gecdbdbbca2_0_70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gecdbdbbca2_0_70"/>
          <p:cNvSpPr txBox="1">
            <a:spLocks noGrp="1"/>
          </p:cNvSpPr>
          <p:nvPr>
            <p:ph type="title"/>
          </p:nvPr>
        </p:nvSpPr>
        <p:spPr>
          <a:xfrm>
            <a:off x="415600" y="496667"/>
            <a:ext cx="11360700" cy="9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ecdbdbbca2_0_70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ecdbdbbca2_0_7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gecdbdbbca2_0_75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gecdbdbbca2_0_75"/>
          <p:cNvSpPr txBox="1">
            <a:spLocks noGrp="1"/>
          </p:cNvSpPr>
          <p:nvPr>
            <p:ph type="title"/>
          </p:nvPr>
        </p:nvSpPr>
        <p:spPr>
          <a:xfrm>
            <a:off x="415600" y="496667"/>
            <a:ext cx="11360700" cy="9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ecdbdbbca2_0_75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5333100" cy="413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ecdbdbbca2_0_75"/>
          <p:cNvSpPr txBox="1">
            <a:spLocks noGrp="1"/>
          </p:cNvSpPr>
          <p:nvPr>
            <p:ph type="body" idx="2"/>
          </p:nvPr>
        </p:nvSpPr>
        <p:spPr>
          <a:xfrm>
            <a:off x="6443200" y="1958433"/>
            <a:ext cx="5333100" cy="413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gecdbdbbca2_0_7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ecdbdbbca2_0_81"/>
          <p:cNvSpPr txBox="1">
            <a:spLocks noGrp="1"/>
          </p:cNvSpPr>
          <p:nvPr>
            <p:ph type="title"/>
          </p:nvPr>
        </p:nvSpPr>
        <p:spPr>
          <a:xfrm>
            <a:off x="415600" y="496667"/>
            <a:ext cx="11360700" cy="9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ecdbdbbca2_0_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gecdbdbbca2_0_84"/>
          <p:cNvCxnSpPr/>
          <p:nvPr/>
        </p:nvCxnSpPr>
        <p:spPr>
          <a:xfrm>
            <a:off x="558233" y="1943716"/>
            <a:ext cx="81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gecdbdbbca2_0_84"/>
          <p:cNvSpPr txBox="1">
            <a:spLocks noGrp="1"/>
          </p:cNvSpPr>
          <p:nvPr>
            <p:ph type="title"/>
          </p:nvPr>
        </p:nvSpPr>
        <p:spPr>
          <a:xfrm>
            <a:off x="415600" y="8424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gecdbdbbca2_0_84"/>
          <p:cNvSpPr txBox="1">
            <a:spLocks noGrp="1"/>
          </p:cNvSpPr>
          <p:nvPr>
            <p:ph type="body" idx="1"/>
          </p:nvPr>
        </p:nvSpPr>
        <p:spPr>
          <a:xfrm>
            <a:off x="415600" y="2157605"/>
            <a:ext cx="3744000" cy="3934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gecdbdbbca2_0_8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ecdbdbbca2_0_89"/>
          <p:cNvSpPr txBox="1">
            <a:spLocks noGrp="1"/>
          </p:cNvSpPr>
          <p:nvPr>
            <p:ph type="title"/>
          </p:nvPr>
        </p:nvSpPr>
        <p:spPr>
          <a:xfrm>
            <a:off x="653667" y="705200"/>
            <a:ext cx="7570800" cy="5447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gecdbdbbca2_0_8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ecdbdbbca2_0_92"/>
          <p:cNvSpPr/>
          <p:nvPr/>
        </p:nvSpPr>
        <p:spPr>
          <a:xfrm>
            <a:off x="6096000" y="233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gecdbdbbca2_0_92"/>
          <p:cNvCxnSpPr/>
          <p:nvPr/>
        </p:nvCxnSpPr>
        <p:spPr>
          <a:xfrm>
            <a:off x="6706233" y="5994000"/>
            <a:ext cx="769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gecdbdbbca2_0_92"/>
          <p:cNvSpPr txBox="1">
            <a:spLocks noGrp="1"/>
          </p:cNvSpPr>
          <p:nvPr>
            <p:ph type="title"/>
          </p:nvPr>
        </p:nvSpPr>
        <p:spPr>
          <a:xfrm>
            <a:off x="354000" y="1438333"/>
            <a:ext cx="5393700" cy="238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gecdbdbbca2_0_92"/>
          <p:cNvSpPr txBox="1">
            <a:spLocks noGrp="1"/>
          </p:cNvSpPr>
          <p:nvPr>
            <p:ph type="subTitle" idx="1"/>
          </p:nvPr>
        </p:nvSpPr>
        <p:spPr>
          <a:xfrm>
            <a:off x="354000" y="389520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gecdbdbbca2_0_92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ecdbdbbca2_0_9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ecdbdbbca2_0_99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 sz="28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gecdbdbbca2_0_9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ecdbdbbca2_0_56"/>
          <p:cNvSpPr txBox="1">
            <a:spLocks noGrp="1"/>
          </p:cNvSpPr>
          <p:nvPr>
            <p:ph type="title"/>
          </p:nvPr>
        </p:nvSpPr>
        <p:spPr>
          <a:xfrm>
            <a:off x="415600" y="496667"/>
            <a:ext cx="113607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gecdbdbbca2_0_56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Code Pro"/>
              <a:buChar char="●"/>
              <a:defRPr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gecdbdbbca2_0_5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arlerbelgique.uliege.be/formation/modules/6/sequences/10/sections/6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>
            <a:spLocks noGrp="1"/>
          </p:cNvSpPr>
          <p:nvPr>
            <p:ph type="ctrTitle"/>
          </p:nvPr>
        </p:nvSpPr>
        <p:spPr>
          <a:xfrm>
            <a:off x="1573125" y="-25500"/>
            <a:ext cx="9146700" cy="23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</a:pPr>
            <a:r>
              <a:rPr lang="fr-BE" sz="6500"/>
              <a:t>BIENVENUE EN </a:t>
            </a:r>
            <a:endParaRPr sz="65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</a:pPr>
            <a:r>
              <a:rPr lang="fr-BE" sz="6500"/>
              <a:t>2</a:t>
            </a:r>
            <a:r>
              <a:rPr lang="fr-BE" sz="6500" baseline="30000"/>
              <a:t>ÈME</a:t>
            </a:r>
            <a:r>
              <a:rPr lang="fr-BE" sz="6500"/>
              <a:t> ANNÉE! </a:t>
            </a:r>
            <a:endParaRPr sz="6500"/>
          </a:p>
        </p:txBody>
      </p:sp>
      <p:sp>
        <p:nvSpPr>
          <p:cNvPr id="69" name="Google Shape;69;p1"/>
          <p:cNvSpPr txBox="1"/>
          <p:nvPr/>
        </p:nvSpPr>
        <p:spPr>
          <a:xfrm>
            <a:off x="7682151" y="3532050"/>
            <a:ext cx="428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Mesdames </a:t>
            </a:r>
            <a:r>
              <a:rPr lang="fr-BE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Sophie / Maïté et Ysabel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" name="Google Shape;70;p1"/>
          <p:cNvSpPr txBox="1"/>
          <p:nvPr/>
        </p:nvSpPr>
        <p:spPr>
          <a:xfrm>
            <a:off x="5578775" y="4512775"/>
            <a:ext cx="279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1" name="Google Shape;7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50" y="4311325"/>
            <a:ext cx="1095375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0038" y="5589113"/>
            <a:ext cx="10858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81400" y="5593875"/>
            <a:ext cx="1057275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10150" y="4311363"/>
            <a:ext cx="1076325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700" y="5593875"/>
            <a:ext cx="1085850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7813" y="5589125"/>
            <a:ext cx="109537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800" y="5589113"/>
            <a:ext cx="107632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73475" y="4306588"/>
            <a:ext cx="10858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83025" y="5589113"/>
            <a:ext cx="107632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42338" y="4306575"/>
            <a:ext cx="10858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56300" y="5589150"/>
            <a:ext cx="105727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71213" y="4512775"/>
            <a:ext cx="1095375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438175" y="4362463"/>
            <a:ext cx="1065100" cy="1055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305250" y="5599500"/>
            <a:ext cx="1065100" cy="10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221077" y="4301463"/>
            <a:ext cx="1057275" cy="109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74550" y="4311313"/>
            <a:ext cx="1085850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166200" y="4321632"/>
            <a:ext cx="1065100" cy="1055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875613" y="5589125"/>
            <a:ext cx="10668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528025" y="5547450"/>
            <a:ext cx="1189931" cy="11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93000" y="277788"/>
            <a:ext cx="1812254" cy="17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460400" y="1588750"/>
            <a:ext cx="1470724" cy="21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24">
            <a:alphaModFix/>
          </a:blip>
          <a:srcRect t="16888"/>
          <a:stretch/>
        </p:blipFill>
        <p:spPr>
          <a:xfrm>
            <a:off x="9356850" y="277801"/>
            <a:ext cx="1812249" cy="3115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f0d89865d9_0_24"/>
          <p:cNvSpPr txBox="1">
            <a:spLocks noGrp="1"/>
          </p:cNvSpPr>
          <p:nvPr>
            <p:ph type="body" idx="1"/>
          </p:nvPr>
        </p:nvSpPr>
        <p:spPr>
          <a:xfrm>
            <a:off x="336525" y="453950"/>
            <a:ext cx="11358000" cy="58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1127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Solides et figures</a:t>
            </a:r>
            <a:endParaRPr sz="1127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27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0838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ct val="90543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situer dans l’espace (les positions spatiales, la gauche et la droite) 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différentes vues 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08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90543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situer sur un quadrillage, sur un plan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08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90543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solides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08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90543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polygones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symétries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lignes (courbes, droites, brisées, verticales et horizontales)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Utiliser la latte pour tracer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couples d’informations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6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	</a:t>
            </a:r>
            <a:endParaRPr sz="6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dd99d6d81_1_6"/>
          <p:cNvSpPr txBox="1">
            <a:spLocks noGrp="1"/>
          </p:cNvSpPr>
          <p:nvPr>
            <p:ph type="body" idx="1"/>
          </p:nvPr>
        </p:nvSpPr>
        <p:spPr>
          <a:xfrm>
            <a:off x="436175" y="453950"/>
            <a:ext cx="11424300" cy="615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1127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Traitement de données</a:t>
            </a:r>
            <a:endParaRPr sz="16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0838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ct val="90543"/>
              <a:buFont typeface="Comic Sans MS"/>
              <a:buChar char="●"/>
            </a:pPr>
            <a:r>
              <a:rPr lang="fr-BE" sz="92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Lecture et utilisation de tableaux, graphiques, etc.</a:t>
            </a:r>
            <a:endParaRPr sz="92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27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1127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Savoir parler / savoir écouter</a:t>
            </a:r>
            <a:endParaRPr sz="1127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27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27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1127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Savoir écrire </a:t>
            </a:r>
            <a:endParaRPr sz="1127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271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11271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découvertes sont faites sous forme de jeux, défis. </a:t>
            </a:r>
            <a:endParaRPr sz="11271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11271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maximum d’exercices en ateliers pour privilégier la manipulation.</a:t>
            </a:r>
            <a:endParaRPr sz="11271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6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	</a:t>
            </a:r>
            <a:endParaRPr sz="6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2951018" y="264756"/>
            <a:ext cx="5583382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6" name="Google Shape;196;p6"/>
          <p:cNvSpPr txBox="1"/>
          <p:nvPr/>
        </p:nvSpPr>
        <p:spPr>
          <a:xfrm>
            <a:off x="3120259" y="378990"/>
            <a:ext cx="52448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Organisation des fardes</a:t>
            </a:r>
            <a:endParaRPr/>
          </a:p>
        </p:txBody>
      </p:sp>
      <p:sp>
        <p:nvSpPr>
          <p:cNvPr id="197" name="Google Shape;197;p6"/>
          <p:cNvSpPr txBox="1"/>
          <p:nvPr/>
        </p:nvSpPr>
        <p:spPr>
          <a:xfrm>
            <a:off x="607142" y="1419412"/>
            <a:ext cx="10271133" cy="5059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999"/>
              <a:buFont typeface="Noto Sans Symbols"/>
              <a:buChar char="►"/>
            </a:pPr>
            <a:r>
              <a:rPr lang="fr-BE" sz="104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La farde de devoirs</a:t>
            </a:r>
            <a:endParaRPr sz="10400"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400"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999"/>
              <a:buFont typeface="Noto Sans Symbols"/>
              <a:buChar char="►"/>
            </a:pPr>
            <a:r>
              <a:rPr lang="fr-BE" sz="104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La grosse farde</a:t>
            </a:r>
            <a:r>
              <a:rPr lang="fr-BE" sz="10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   </a:t>
            </a:r>
            <a:r>
              <a:rPr lang="fr-BE" sz="7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(retourne à la maison 2X/an)</a:t>
            </a:r>
            <a:endParaRPr sz="7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7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999"/>
              <a:buFont typeface="Noto Sans Symbols"/>
              <a:buChar char="►"/>
            </a:pPr>
            <a:r>
              <a:rPr lang="fr-BE" sz="104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Farde d’évaluations </a:t>
            </a:r>
            <a:endParaRPr/>
          </a:p>
          <a:p>
            <a:pPr marL="342900" marR="0" lvl="0" indent="-3022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-"/>
            </a:pPr>
            <a:r>
              <a:rPr lang="fr-BE" sz="7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 signer (et corriger en vert) 	</a:t>
            </a:r>
            <a:endParaRPr/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-"/>
            </a:pPr>
            <a:r>
              <a:rPr lang="fr-BE" sz="7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Ensuite, les évaluations restent en classe.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  <a:t/>
            </a:r>
            <a:b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</a:b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/>
          <p:nvPr/>
        </p:nvSpPr>
        <p:spPr>
          <a:xfrm>
            <a:off x="2951018" y="264756"/>
            <a:ext cx="5583382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3" name="Google Shape;203;p7"/>
          <p:cNvSpPr txBox="1"/>
          <p:nvPr/>
        </p:nvSpPr>
        <p:spPr>
          <a:xfrm>
            <a:off x="4325604" y="356469"/>
            <a:ext cx="246894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Echéances</a:t>
            </a:r>
            <a:endParaRPr/>
          </a:p>
        </p:txBody>
      </p:sp>
      <p:sp>
        <p:nvSpPr>
          <p:cNvPr id="204" name="Google Shape;204;p7"/>
          <p:cNvSpPr txBox="1"/>
          <p:nvPr/>
        </p:nvSpPr>
        <p:spPr>
          <a:xfrm>
            <a:off x="607150" y="710674"/>
            <a:ext cx="10271100" cy="6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marR="0" lvl="0" indent="-2108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r>
              <a:rPr lang="fr-BE" sz="104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Dictées</a:t>
            </a:r>
            <a:endParaRPr sz="10400"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➢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Dictée flash 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➢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Dictée des 200 mots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371600" marR="0" lvl="2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❏"/>
            </a:pPr>
            <a:r>
              <a:rPr lang="fr-BE" sz="8800" i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Découverte en classe le mercredi</a:t>
            </a:r>
            <a:endParaRPr sz="8800" i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371600" marR="0" lvl="2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❏"/>
            </a:pPr>
            <a:r>
              <a:rPr lang="fr-BE" sz="8800" i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Prépa jeudi, vendredi et mardi </a:t>
            </a:r>
            <a:endParaRPr sz="8800" i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371600" marR="0" lvl="2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❏"/>
            </a:pPr>
            <a:r>
              <a:rPr lang="fr-BE" sz="8800" i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Evaluation le mercredi suivant.</a:t>
            </a:r>
            <a:endParaRPr sz="600" i="1"/>
          </a:p>
          <a:p>
            <a:pPr marL="45720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r>
              <a:rPr lang="fr-BE" sz="104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Bulletins</a:t>
            </a:r>
            <a:endParaRPr sz="10400"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7782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➢"/>
            </a:pPr>
            <a:r>
              <a:rPr lang="fr-BE" sz="9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10 décembre ( 2X 7 semaines de travail)</a:t>
            </a:r>
            <a:endParaRPr/>
          </a:p>
          <a:p>
            <a:pPr marL="457200" marR="0" lvl="0" indent="-3778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➢"/>
            </a:pPr>
            <a:r>
              <a:rPr lang="fr-BE" sz="9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 avril </a:t>
            </a:r>
            <a:endParaRPr/>
          </a:p>
          <a:p>
            <a:pPr marL="457200" marR="0" lvl="0" indent="-3778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Char char="➢"/>
            </a:pPr>
            <a:r>
              <a:rPr lang="fr-BE" sz="9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30 </a:t>
            </a:r>
            <a:r>
              <a:rPr lang="fr-BE" sz="9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juin 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	</a:t>
            </a: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  <a:t/>
            </a:r>
            <a:b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</a:b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05" name="Google Shape;20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7775" y="4435250"/>
            <a:ext cx="2157675" cy="229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3825" y="1518875"/>
            <a:ext cx="2655325" cy="21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>
            <a:off x="2951018" y="264756"/>
            <a:ext cx="5583382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2" name="Google Shape;212;p8"/>
          <p:cNvSpPr txBox="1"/>
          <p:nvPr/>
        </p:nvSpPr>
        <p:spPr>
          <a:xfrm>
            <a:off x="3539572" y="309987"/>
            <a:ext cx="44062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Le journal de classe</a:t>
            </a:r>
            <a:endParaRPr/>
          </a:p>
        </p:txBody>
      </p:sp>
      <p:sp>
        <p:nvSpPr>
          <p:cNvPr id="213" name="Google Shape;213;p8"/>
          <p:cNvSpPr txBox="1"/>
          <p:nvPr/>
        </p:nvSpPr>
        <p:spPr>
          <a:xfrm>
            <a:off x="607142" y="1419411"/>
            <a:ext cx="10271133" cy="531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marR="0" lvl="0" indent="-2108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r>
              <a:rPr lang="fr-BE" sz="104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 journal de classe</a:t>
            </a:r>
            <a:endParaRPr/>
          </a:p>
          <a:p>
            <a:pPr marL="11430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Moyen de communication.</a:t>
            </a:r>
            <a:endParaRPr/>
          </a:p>
          <a:p>
            <a:pPr marL="11430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Importance de le signer tous les jours.</a:t>
            </a:r>
            <a:endParaRPr/>
          </a:p>
          <a:p>
            <a:pPr marL="11430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Compléter les dates </a:t>
            </a:r>
            <a:r>
              <a:rPr lang="fr-BE" sz="9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</a:t>
            </a:r>
            <a:r>
              <a:rPr lang="fr-BE" sz="9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u préalable.</a:t>
            </a:r>
            <a:endParaRPr/>
          </a:p>
          <a:p>
            <a:pPr marL="11430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V.F. (voir feuille)</a:t>
            </a:r>
            <a:endParaRPr/>
          </a:p>
          <a:p>
            <a:pPr marL="11430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Message dans la farde rouge.</a:t>
            </a:r>
            <a:endParaRPr sz="92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r>
              <a:rPr lang="fr-BE" sz="104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Les devoirs</a:t>
            </a:r>
            <a:endParaRPr/>
          </a:p>
          <a:p>
            <a:pPr marL="11430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On écrit le devoir au jour où il doit être fait.</a:t>
            </a:r>
            <a:endParaRPr/>
          </a:p>
          <a:p>
            <a:pPr marL="11430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Jamais de devoir le mercredi.</a:t>
            </a:r>
            <a:endParaRPr/>
          </a:p>
          <a:p>
            <a:pPr marL="11430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Lire un petit peu </a:t>
            </a:r>
            <a:r>
              <a:rPr lang="fr-BE" sz="9200" b="0" i="0" u="sng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tous les jours</a:t>
            </a:r>
            <a:r>
              <a:rPr lang="fr-BE" sz="9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// fluence</a:t>
            </a:r>
            <a:endParaRPr sz="10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8001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fr-BE" sz="28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	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  <a:t/>
            </a:r>
            <a:b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</a:b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14" name="Google Shape;21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567">
            <a:off x="9114775" y="1552795"/>
            <a:ext cx="2286776" cy="32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5718">
            <a:off x="5870495" y="3824679"/>
            <a:ext cx="1381652" cy="74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2951018" y="264756"/>
            <a:ext cx="5583382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4260009" y="378990"/>
            <a:ext cx="259038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Les devoirs</a:t>
            </a:r>
            <a:endParaRPr/>
          </a:p>
        </p:txBody>
      </p:sp>
      <p:sp>
        <p:nvSpPr>
          <p:cNvPr id="222" name="Google Shape;222;p9"/>
          <p:cNvSpPr txBox="1"/>
          <p:nvPr/>
        </p:nvSpPr>
        <p:spPr>
          <a:xfrm>
            <a:off x="607142" y="1419412"/>
            <a:ext cx="10271133" cy="3429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marR="0" lvl="0" indent="-2108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0000" marR="0" lvl="0" indent="-39827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4166"/>
              <a:buFont typeface="Noto Sans Symbols"/>
              <a:buChar char="►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On écrit son prénom au </a:t>
            </a:r>
            <a:r>
              <a:rPr lang="fr-BE" sz="9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crayon ordinaire</a:t>
            </a: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(pas de couleur, ni bic) .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000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0000" marR="0" lvl="0" indent="-39827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4166"/>
              <a:buFont typeface="Noto Sans Symbols"/>
              <a:buChar char="►"/>
            </a:pPr>
            <a:r>
              <a:rPr lang="fr-BE" sz="9600" strike="sng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Marqueurs</a:t>
            </a: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dans les cahiers d’exercices (Faire des Maths)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0000" marR="0" lvl="0" indent="-4287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4166"/>
              <a:buFont typeface="Rockwell"/>
              <a:buChar char="►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Distinction :  un devoir / une leçon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fr-BE" sz="28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	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  <a:t/>
            </a:r>
            <a:b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</a:b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/>
          <p:nvPr/>
        </p:nvSpPr>
        <p:spPr>
          <a:xfrm>
            <a:off x="2951018" y="264756"/>
            <a:ext cx="5583382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4260009" y="378990"/>
            <a:ext cx="22621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Absences</a:t>
            </a:r>
            <a:endParaRPr/>
          </a:p>
        </p:txBody>
      </p:sp>
      <p:sp>
        <p:nvSpPr>
          <p:cNvPr id="229" name="Google Shape;229;p10"/>
          <p:cNvSpPr txBox="1"/>
          <p:nvPr/>
        </p:nvSpPr>
        <p:spPr>
          <a:xfrm>
            <a:off x="607142" y="1454962"/>
            <a:ext cx="10271100" cy="3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marR="0" lvl="0" indent="-2108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Prévenir l’école le plus vite possible.</a:t>
            </a:r>
            <a:endParaRPr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Certificat médical à partir de 3 jours d’absence 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91440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sur onglet classe</a:t>
            </a:r>
            <a:endParaRPr/>
          </a:p>
          <a:p>
            <a:pPr marL="91440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BE" sz="9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sinon mot à compléter sur une feuille à part.</a:t>
            </a:r>
            <a:endParaRPr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fr-BE" sz="28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	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endParaRPr sz="104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  <a:t/>
            </a:r>
            <a:br>
              <a:rPr lang="fr-BE" sz="3200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rPr>
            </a:br>
            <a:endParaRPr sz="3200">
              <a:solidFill>
                <a:srgbClr val="3F3F3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0" name="Google Shape;23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9400" y="1388500"/>
            <a:ext cx="3455125" cy="488995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0"/>
          <p:cNvSpPr/>
          <p:nvPr/>
        </p:nvSpPr>
        <p:spPr>
          <a:xfrm>
            <a:off x="990075" y="3332400"/>
            <a:ext cx="458700" cy="16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0"/>
          <p:cNvSpPr/>
          <p:nvPr/>
        </p:nvSpPr>
        <p:spPr>
          <a:xfrm>
            <a:off x="1057950" y="3690050"/>
            <a:ext cx="458700" cy="16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f076b0b199_0_0"/>
          <p:cNvSpPr/>
          <p:nvPr/>
        </p:nvSpPr>
        <p:spPr>
          <a:xfrm>
            <a:off x="518468" y="500131"/>
            <a:ext cx="5583300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8" name="Google Shape;238;gf076b0b199_0_0"/>
          <p:cNvSpPr txBox="1">
            <a:spLocks noGrp="1"/>
          </p:cNvSpPr>
          <p:nvPr>
            <p:ph type="title"/>
          </p:nvPr>
        </p:nvSpPr>
        <p:spPr>
          <a:xfrm>
            <a:off x="1069849" y="132925"/>
            <a:ext cx="4923600" cy="1609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Les classes de sport </a:t>
            </a:r>
            <a:endParaRPr/>
          </a:p>
        </p:txBody>
      </p:sp>
      <p:sp>
        <p:nvSpPr>
          <p:cNvPr id="239" name="Google Shape;239;gf076b0b199_0_0"/>
          <p:cNvSpPr txBox="1">
            <a:spLocks noGrp="1"/>
          </p:cNvSpPr>
          <p:nvPr>
            <p:ph type="body" idx="1"/>
          </p:nvPr>
        </p:nvSpPr>
        <p:spPr>
          <a:xfrm>
            <a:off x="203825" y="1490950"/>
            <a:ext cx="7953300" cy="523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/>
          </a:bodyPr>
          <a:lstStyle/>
          <a:p>
            <a:pPr marL="457200" lvl="0" indent="-3481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437"/>
              <a:buChar char="★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Chambres de 4 ou 6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481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437"/>
              <a:buChar char="★"/>
            </a:pP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481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437"/>
              <a:buChar char="★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Sports intérieurs : escalade, sports de combat, trottinette, jeu de piste, trampoline, piscine … 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481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437"/>
              <a:buChar char="★"/>
            </a:pP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481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437"/>
              <a:buChar char="★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Activités extérieures : visite/jeu dans la ville, 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musée Hergé.</a:t>
            </a: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48138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78437"/>
              <a:buChar char="★"/>
            </a:pPr>
            <a:endParaRPr sz="9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481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437"/>
              <a:buChar char="★"/>
            </a:pPr>
            <a:r>
              <a:rPr lang="fr-BE" sz="9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 animations Cap Sciences.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40" name="Google Shape;240;gf076b0b19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7135" y="1929100"/>
            <a:ext cx="3645814" cy="40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f076b0b199_0_0"/>
          <p:cNvSpPr/>
          <p:nvPr/>
        </p:nvSpPr>
        <p:spPr>
          <a:xfrm>
            <a:off x="307950" y="1980125"/>
            <a:ext cx="438300" cy="29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f076b0b199_0_0"/>
          <p:cNvSpPr/>
          <p:nvPr/>
        </p:nvSpPr>
        <p:spPr>
          <a:xfrm>
            <a:off x="307950" y="3859750"/>
            <a:ext cx="438300" cy="18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f076b0b199_0_0"/>
          <p:cNvSpPr/>
          <p:nvPr/>
        </p:nvSpPr>
        <p:spPr>
          <a:xfrm>
            <a:off x="307950" y="5255825"/>
            <a:ext cx="438300" cy="18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f076b0b199_0_0"/>
          <p:cNvSpPr txBox="1"/>
          <p:nvPr/>
        </p:nvSpPr>
        <p:spPr>
          <a:xfrm>
            <a:off x="6964600" y="343500"/>
            <a:ext cx="4572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3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DU 22/11 au 26/11</a:t>
            </a:r>
            <a:endParaRPr sz="3300"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5" name="Google Shape;245;gf076b0b199_0_0"/>
          <p:cNvSpPr/>
          <p:nvPr/>
        </p:nvSpPr>
        <p:spPr>
          <a:xfrm>
            <a:off x="307950" y="5342175"/>
            <a:ext cx="438300" cy="29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f076b0b199_0_0"/>
          <p:cNvSpPr/>
          <p:nvPr/>
        </p:nvSpPr>
        <p:spPr>
          <a:xfrm>
            <a:off x="203825" y="3564550"/>
            <a:ext cx="438300" cy="29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0d89865d9_0_6"/>
          <p:cNvSpPr txBox="1">
            <a:spLocks noGrp="1"/>
          </p:cNvSpPr>
          <p:nvPr>
            <p:ph type="title"/>
          </p:nvPr>
        </p:nvSpPr>
        <p:spPr>
          <a:xfrm>
            <a:off x="2607500" y="1603775"/>
            <a:ext cx="6343500" cy="1257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Horaire de la semaine : </a:t>
            </a:r>
            <a:endParaRPr/>
          </a:p>
        </p:txBody>
      </p:sp>
      <p:sp>
        <p:nvSpPr>
          <p:cNvPr id="252" name="Google Shape;252;gf0d89865d9_0_6"/>
          <p:cNvSpPr txBox="1">
            <a:spLocks noGrp="1"/>
          </p:cNvSpPr>
          <p:nvPr>
            <p:ph type="body" idx="1"/>
          </p:nvPr>
        </p:nvSpPr>
        <p:spPr>
          <a:xfrm>
            <a:off x="-233052" y="2109558"/>
            <a:ext cx="10058400" cy="405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3" name="Google Shape;253;gf0d89865d9_0_6"/>
          <p:cNvSpPr/>
          <p:nvPr/>
        </p:nvSpPr>
        <p:spPr>
          <a:xfrm>
            <a:off x="518468" y="500131"/>
            <a:ext cx="5583300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4" name="Google Shape;254;gf0d89865d9_0_6"/>
          <p:cNvSpPr txBox="1">
            <a:spLocks noGrp="1"/>
          </p:cNvSpPr>
          <p:nvPr>
            <p:ph type="title"/>
          </p:nvPr>
        </p:nvSpPr>
        <p:spPr>
          <a:xfrm>
            <a:off x="975099" y="132925"/>
            <a:ext cx="4923600" cy="1609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Les classes de sport </a:t>
            </a:r>
            <a:endParaRPr/>
          </a:p>
        </p:txBody>
      </p:sp>
      <p:graphicFrame>
        <p:nvGraphicFramePr>
          <p:cNvPr id="255" name="Google Shape;255;gf0d89865d9_0_6"/>
          <p:cNvGraphicFramePr/>
          <p:nvPr/>
        </p:nvGraphicFramePr>
        <p:xfrm>
          <a:off x="2607425" y="2910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{9CA5AF4C-18F9-4147-8516-454290370970}</a:tableStyleId>
              </a:tblPr>
              <a:tblGrid>
                <a:gridCol w="158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200"/>
                        <a:t> </a:t>
                      </a:r>
                      <a:endParaRPr sz="12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 b="1"/>
                        <a:t>Matin</a:t>
                      </a:r>
                      <a:endParaRPr sz="16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9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 b="1"/>
                        <a:t>Après-midi</a:t>
                      </a:r>
                      <a:endParaRPr sz="16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9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 b="1"/>
                        <a:t>Soir</a:t>
                      </a:r>
                      <a:endParaRPr sz="16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9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 b="1"/>
                        <a:t>Lundi</a:t>
                      </a:r>
                      <a:endParaRPr sz="16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9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Arrivée + installation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Sports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Veillée à thème 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 b="1"/>
                        <a:t>Mardi</a:t>
                      </a:r>
                      <a:endParaRPr sz="16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9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Sports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Cap Sciences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Veillée à thème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 b="1"/>
                        <a:t>Mercredi</a:t>
                      </a:r>
                      <a:endParaRPr sz="16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9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Sports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Jeux dans la ville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Veillée à thème 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 b="1"/>
                        <a:t>Jeudi</a:t>
                      </a:r>
                      <a:endParaRPr sz="16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9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Sports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Cap sciences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Piscine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 b="1"/>
                        <a:t>Vendredi</a:t>
                      </a:r>
                      <a:endParaRPr sz="16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98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Sports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Musée Hergé + départ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MAISON </a:t>
                      </a:r>
                      <a:endParaRPr sz="16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/>
                        <a:t>:-) </a:t>
                      </a:r>
                      <a:endParaRPr sz="16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D2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6" name="Google Shape;256;gf0d89865d9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9775" y="258200"/>
            <a:ext cx="3137850" cy="26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f0d89865d9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0575" y="3683650"/>
            <a:ext cx="2577050" cy="19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f0d89865d9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020" y="3620923"/>
            <a:ext cx="2197850" cy="176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2951018" y="264756"/>
            <a:ext cx="5583382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3720600" y="378990"/>
            <a:ext cx="37847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Langue française</a:t>
            </a:r>
            <a:endParaRPr/>
          </a:p>
        </p:txBody>
      </p:sp>
      <p:grpSp>
        <p:nvGrpSpPr>
          <p:cNvPr id="99" name="Google Shape;99;p2"/>
          <p:cNvGrpSpPr/>
          <p:nvPr/>
        </p:nvGrpSpPr>
        <p:grpSpPr>
          <a:xfrm>
            <a:off x="1809108" y="1473764"/>
            <a:ext cx="9035600" cy="4978836"/>
            <a:chOff x="3399" y="219974"/>
            <a:chExt cx="9035600" cy="4978836"/>
          </a:xfrm>
        </p:grpSpPr>
        <p:sp>
          <p:nvSpPr>
            <p:cNvPr id="100" name="Google Shape;100;p2"/>
            <p:cNvSpPr/>
            <p:nvPr/>
          </p:nvSpPr>
          <p:spPr>
            <a:xfrm>
              <a:off x="3399" y="219974"/>
              <a:ext cx="2044253" cy="630638"/>
            </a:xfrm>
            <a:prstGeom prst="rect">
              <a:avLst/>
            </a:prstGeom>
            <a:solidFill>
              <a:srgbClr val="D34614"/>
            </a:solidFill>
            <a:ln w="12700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3399" y="219974"/>
              <a:ext cx="2044253" cy="630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sz="1800" b="1" i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Lire</a:t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399" y="850612"/>
              <a:ext cx="2044253" cy="4348079"/>
            </a:xfrm>
            <a:prstGeom prst="rect">
              <a:avLst/>
            </a:prstGeom>
            <a:solidFill>
              <a:srgbClr val="EFCECA">
                <a:alpha val="89803"/>
              </a:srgbClr>
            </a:solidFill>
            <a:ln w="12700" cap="flat" cmpd="sng">
              <a:solidFill>
                <a:srgbClr val="EFCEC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3399" y="850612"/>
              <a:ext cx="2044253" cy="4348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Fichier de lecture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Révision des sons de P1 + nouveaux sons (Alphas)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>
                  <a:solidFill>
                    <a:schemeClr val="dk1"/>
                  </a:solidFill>
                </a:rPr>
                <a:t>L</a:t>
              </a: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ecture de mots, de phrases, de textes (petit livret)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Partenariat bibliothèque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Fluence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Compréhension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333848" y="219974"/>
              <a:ext cx="2044253" cy="630638"/>
            </a:xfrm>
            <a:prstGeom prst="rect">
              <a:avLst/>
            </a:prstGeom>
            <a:solidFill>
              <a:srgbClr val="D34614"/>
            </a:solidFill>
            <a:ln w="12700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2333848" y="219974"/>
              <a:ext cx="2044253" cy="630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sz="1800" b="1" i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Ecrire/lire</a:t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333848" y="850612"/>
              <a:ext cx="2044253" cy="4348079"/>
            </a:xfrm>
            <a:prstGeom prst="rect">
              <a:avLst/>
            </a:prstGeom>
            <a:solidFill>
              <a:srgbClr val="EFCECA">
                <a:alpha val="89803"/>
              </a:srgbClr>
            </a:solidFill>
            <a:ln w="12700" cap="flat" cmpd="sng">
              <a:solidFill>
                <a:srgbClr val="EFCEC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2333848" y="850612"/>
              <a:ext cx="2044253" cy="4348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113775" bIns="128000" anchor="t" anchorCtr="0">
              <a:noAutofit/>
            </a:bodyPr>
            <a:lstStyle/>
            <a:p>
              <a:pPr marL="269999" marR="0" lvl="0" indent="-191599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●"/>
              </a:pPr>
              <a:r>
                <a:rPr lang="fr-BE" sz="16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Production d’écrits : phrases simples // Grammaire 3D (continuité)</a:t>
              </a:r>
              <a:endPara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457200" marR="0" lvl="0" indent="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None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=&gt; cahier d’écrivain + nos souvenirs de P2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698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Fiche des 200 mots (ateliers + dictées)</a:t>
              </a:r>
              <a:endPara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Mots “Pop-corn”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Dictées Flash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Outils : “Eurêka”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664297" y="219974"/>
              <a:ext cx="2044253" cy="630638"/>
            </a:xfrm>
            <a:prstGeom prst="rect">
              <a:avLst/>
            </a:prstGeom>
            <a:solidFill>
              <a:srgbClr val="D34614"/>
            </a:solidFill>
            <a:ln w="12700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4664297" y="219974"/>
              <a:ext cx="2044253" cy="630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sz="1800" b="1" i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Grammaire</a:t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664297" y="850612"/>
              <a:ext cx="2044253" cy="4348079"/>
            </a:xfrm>
            <a:prstGeom prst="rect">
              <a:avLst/>
            </a:prstGeom>
            <a:solidFill>
              <a:srgbClr val="EFCECA">
                <a:alpha val="89803"/>
              </a:srgbClr>
            </a:solidFill>
            <a:ln w="12700" cap="flat" cmpd="sng">
              <a:solidFill>
                <a:srgbClr val="EFCEC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4664291" y="850610"/>
              <a:ext cx="2152800" cy="43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la phrase (majuscule, point, sens)</a:t>
              </a:r>
              <a:endPara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698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le nom</a:t>
              </a: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 (propre/commun)</a:t>
              </a:r>
              <a:r>
                <a:rPr lang="fr-BE" sz="16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 le G.S et le G.V avec le verbe, le déterminant, l’adjectif, pronom…</a:t>
              </a:r>
              <a:endPara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Notion du singulier et du pluriel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Notion du féminin et masculin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994746" y="219974"/>
              <a:ext cx="2044253" cy="630638"/>
            </a:xfrm>
            <a:prstGeom prst="rect">
              <a:avLst/>
            </a:prstGeom>
            <a:solidFill>
              <a:srgbClr val="D34614"/>
            </a:solidFill>
            <a:ln w="12700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6994746" y="219974"/>
              <a:ext cx="2044253" cy="630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sz="1800" b="1" i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Conjugaison</a:t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994746" y="850612"/>
              <a:ext cx="2044253" cy="4348079"/>
            </a:xfrm>
            <a:prstGeom prst="rect">
              <a:avLst/>
            </a:prstGeom>
            <a:solidFill>
              <a:srgbClr val="EFCECA">
                <a:alpha val="89803"/>
              </a:srgbClr>
            </a:solidFill>
            <a:ln w="12700" cap="flat" cmpd="sng">
              <a:solidFill>
                <a:srgbClr val="EFCEC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6994746" y="850612"/>
              <a:ext cx="2044253" cy="4348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avoir et être et les terminaisons au présent (fin d’année)</a:t>
              </a:r>
              <a:endPara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Char char="•"/>
              </a:pPr>
              <a:r>
                <a:rPr lang="fr-BE" sz="16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passé / présent / futur</a:t>
              </a:r>
              <a:endParaRPr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f5fd654f5_1_5"/>
          <p:cNvSpPr txBox="1">
            <a:spLocks noGrp="1"/>
          </p:cNvSpPr>
          <p:nvPr>
            <p:ph type="title"/>
          </p:nvPr>
        </p:nvSpPr>
        <p:spPr>
          <a:xfrm>
            <a:off x="1066800" y="109503"/>
            <a:ext cx="10058400" cy="955800"/>
          </a:xfrm>
          <a:prstGeom prst="rect">
            <a:avLst/>
          </a:prstGeom>
          <a:solidFill>
            <a:srgbClr val="EFCECA">
              <a:alpha val="89800"/>
            </a:srgbClr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>
                <a:solidFill>
                  <a:schemeClr val="dk1"/>
                </a:solidFill>
              </a:rPr>
              <a:t>Fluence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1" name="Google Shape;121;gef5fd654f5_1_5"/>
          <p:cNvSpPr txBox="1">
            <a:spLocks noGrp="1"/>
          </p:cNvSpPr>
          <p:nvPr>
            <p:ph type="body" idx="1"/>
          </p:nvPr>
        </p:nvSpPr>
        <p:spPr>
          <a:xfrm>
            <a:off x="1066800" y="1219930"/>
            <a:ext cx="10058400" cy="160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u="sng">
                <a:solidFill>
                  <a:schemeClr val="hlink"/>
                </a:solidFill>
                <a:hlinkClick r:id="rId3"/>
              </a:rPr>
              <a:t>Qu'est-ce que la fluence 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BE" u="sng">
                <a:solidFill>
                  <a:schemeClr val="hlink"/>
                </a:solidFill>
                <a:hlinkClick r:id="rId3"/>
              </a:rPr>
              <a:t>Pourquoi et comment entrainer la fluence ?</a:t>
            </a:r>
            <a:endParaRPr/>
          </a:p>
        </p:txBody>
      </p:sp>
      <p:sp>
        <p:nvSpPr>
          <p:cNvPr id="122" name="Google Shape;122;gef5fd654f5_1_5"/>
          <p:cNvSpPr txBox="1">
            <a:spLocks noGrp="1"/>
          </p:cNvSpPr>
          <p:nvPr>
            <p:ph type="title"/>
          </p:nvPr>
        </p:nvSpPr>
        <p:spPr>
          <a:xfrm>
            <a:off x="1151175" y="3067925"/>
            <a:ext cx="10058400" cy="882900"/>
          </a:xfrm>
          <a:prstGeom prst="rect">
            <a:avLst/>
          </a:prstGeom>
          <a:solidFill>
            <a:srgbClr val="EFCECA">
              <a:alpha val="89800"/>
            </a:srgbClr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>
                <a:solidFill>
                  <a:schemeClr val="dk1"/>
                </a:solidFill>
              </a:rPr>
              <a:t>Compréhension</a:t>
            </a:r>
            <a:r>
              <a:rPr lang="fr-BE"/>
              <a:t> </a:t>
            </a:r>
            <a:endParaRPr/>
          </a:p>
        </p:txBody>
      </p:sp>
      <p:sp>
        <p:nvSpPr>
          <p:cNvPr id="123" name="Google Shape;123;gef5fd654f5_1_5"/>
          <p:cNvSpPr txBox="1">
            <a:spLocks noGrp="1"/>
          </p:cNvSpPr>
          <p:nvPr>
            <p:ph type="body" idx="1"/>
          </p:nvPr>
        </p:nvSpPr>
        <p:spPr>
          <a:xfrm>
            <a:off x="1066798" y="3719258"/>
            <a:ext cx="10058400" cy="405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2575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30"/>
              <a:buFont typeface="Comfortaa"/>
              <a:buChar char="-"/>
            </a:pPr>
            <a:r>
              <a:rPr lang="fr-BE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rPr>
              <a:t>Groupes homogènes qui évolueront durant l’année.</a:t>
            </a:r>
            <a:endParaRPr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30"/>
              <a:buFont typeface="Comfortaa"/>
              <a:buChar char="-"/>
            </a:pPr>
            <a:r>
              <a:rPr lang="fr-BE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rPr>
              <a:t>A l’oral</a:t>
            </a:r>
            <a:r>
              <a:rPr lang="fr-BE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rPr>
              <a:t> pour ne pas que des difficultés d’identification des mots écrits entravent la compréhension =&gt; I. lit ou par la “lecture” d’images </a:t>
            </a:r>
            <a:endParaRPr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30"/>
              <a:buFont typeface="Comfortaa"/>
              <a:buChar char="-"/>
            </a:pPr>
            <a:r>
              <a:rPr lang="fr-BE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rPr>
              <a:t>Pronominalisation / déduction / anticipation/ inférence … </a:t>
            </a:r>
            <a:endParaRPr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4" name="Google Shape;124;gef5fd654f5_1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1799" y="1192713"/>
            <a:ext cx="1176450" cy="166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ede455b7fd_0_1"/>
          <p:cNvPicPr preferRelativeResize="0"/>
          <p:nvPr/>
        </p:nvPicPr>
        <p:blipFill rotWithShape="1">
          <a:blip r:embed="rId3">
            <a:alphaModFix/>
          </a:blip>
          <a:srcRect l="-10990" t="20051" r="10990" b="30340"/>
          <a:stretch/>
        </p:blipFill>
        <p:spPr>
          <a:xfrm>
            <a:off x="-520200" y="585575"/>
            <a:ext cx="5965774" cy="53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ede455b7fd_0_1"/>
          <p:cNvPicPr preferRelativeResize="0"/>
          <p:nvPr/>
        </p:nvPicPr>
        <p:blipFill rotWithShape="1">
          <a:blip r:embed="rId4">
            <a:alphaModFix/>
          </a:blip>
          <a:srcRect l="28936" t="2075" r="20520" b="2267"/>
          <a:stretch/>
        </p:blipFill>
        <p:spPr>
          <a:xfrm rot="-5400000">
            <a:off x="7512875" y="-1306750"/>
            <a:ext cx="2484276" cy="626894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ede455b7fd_0_1"/>
          <p:cNvSpPr txBox="1"/>
          <p:nvPr/>
        </p:nvSpPr>
        <p:spPr>
          <a:xfrm>
            <a:off x="5483513" y="3320550"/>
            <a:ext cx="65430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 MOTS en </a:t>
            </a:r>
            <a:endParaRPr sz="3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minute pour commencer à comprendre </a:t>
            </a:r>
            <a:endParaRPr sz="3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ce que je lis</a:t>
            </a:r>
            <a:endParaRPr sz="3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/>
          <p:nvPr/>
        </p:nvSpPr>
        <p:spPr>
          <a:xfrm>
            <a:off x="2951018" y="264756"/>
            <a:ext cx="5583382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3859146" y="378990"/>
            <a:ext cx="34403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Mathématiques</a:t>
            </a: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644900" y="1610850"/>
            <a:ext cx="10216500" cy="47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ckwell"/>
              <a:buChar char="●"/>
            </a:pPr>
            <a:r>
              <a:rPr lang="fr-BE" sz="1800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</a:rPr>
              <a:t>4 opérations </a:t>
            </a:r>
            <a:endParaRPr sz="1800">
              <a:solidFill>
                <a:schemeClr val="accent5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ckwell"/>
              <a:buChar char="●"/>
            </a:pPr>
            <a:r>
              <a:rPr lang="fr-BE" sz="1800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</a:rPr>
              <a:t>Passage par la dizaine (+ et -)</a:t>
            </a:r>
            <a:endParaRPr sz="1800">
              <a:solidFill>
                <a:schemeClr val="accent5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ckwell"/>
              <a:buChar char="●"/>
            </a:pPr>
            <a:r>
              <a:rPr lang="fr-BE" sz="1800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</a:rPr>
              <a:t>Technique de calcul mental          la chaussette (+ image mentale)</a:t>
            </a:r>
            <a:endParaRPr sz="1800">
              <a:solidFill>
                <a:schemeClr val="accent5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ckwell"/>
              <a:buChar char="●"/>
            </a:pPr>
            <a:r>
              <a:rPr lang="fr-BE" sz="1800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</a:rPr>
              <a:t>Construction des tables de multiplication </a:t>
            </a:r>
            <a:endParaRPr sz="1800">
              <a:solidFill>
                <a:schemeClr val="accent5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ckwell"/>
              <a:buChar char="●"/>
            </a:pPr>
            <a:r>
              <a:rPr lang="fr-BE" sz="1800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</a:rPr>
              <a:t>Les nombres jusque 100          projet de l’année. 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1790050" y="3646938"/>
            <a:ext cx="7640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⇒"/>
            </a:pPr>
            <a:r>
              <a:rPr lang="fr-BE" sz="1800">
                <a:solidFill>
                  <a:schemeClr val="accent4"/>
                </a:solidFill>
                <a:latin typeface="Rockwell"/>
                <a:ea typeface="Rockwell"/>
                <a:cs typeface="Rockwell"/>
                <a:sym typeface="Rockwell"/>
              </a:rPr>
              <a:t>Progression vers l’automatisme (</a:t>
            </a:r>
            <a:r>
              <a:rPr lang="fr-BE" sz="1800" strike="sngStrike">
                <a:solidFill>
                  <a:schemeClr val="accent4"/>
                </a:solidFill>
                <a:latin typeface="Rockwell"/>
                <a:ea typeface="Rockwell"/>
                <a:cs typeface="Rockwell"/>
                <a:sym typeface="Rockwell"/>
              </a:rPr>
              <a:t>doigts</a:t>
            </a:r>
            <a:r>
              <a:rPr lang="fr-BE" sz="1800">
                <a:solidFill>
                  <a:schemeClr val="accent4"/>
                </a:solidFill>
                <a:latin typeface="Rockwell"/>
                <a:ea typeface="Rockwell"/>
                <a:cs typeface="Rockwell"/>
                <a:sym typeface="Rockwell"/>
              </a:rPr>
              <a:t>)</a:t>
            </a:r>
            <a:endParaRPr>
              <a:solidFill>
                <a:schemeClr val="accent4"/>
              </a:solidFill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⇒"/>
            </a:pPr>
            <a:r>
              <a:rPr lang="fr-BE" sz="1800">
                <a:solidFill>
                  <a:schemeClr val="accent4"/>
                </a:solidFill>
                <a:latin typeface="Rockwell"/>
                <a:ea typeface="Rockwell"/>
                <a:cs typeface="Rockwell"/>
                <a:sym typeface="Rockwell"/>
              </a:rPr>
              <a:t>Connaissance des amis de 10 et décomposition des nombres &lt; à 10 !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81632">
            <a:off x="9519614" y="320351"/>
            <a:ext cx="1252406" cy="17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/>
          <p:nvPr/>
        </p:nvSpPr>
        <p:spPr>
          <a:xfrm>
            <a:off x="3859150" y="5337038"/>
            <a:ext cx="343500" cy="15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4202650" y="3291200"/>
            <a:ext cx="343500" cy="15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43" name="Google Shape;14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0150" y="4152525"/>
            <a:ext cx="2592075" cy="25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3222" y="2622341"/>
            <a:ext cx="2408626" cy="7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5499" y="4832500"/>
            <a:ext cx="1783825" cy="179297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 txBox="1"/>
          <p:nvPr/>
        </p:nvSpPr>
        <p:spPr>
          <a:xfrm>
            <a:off x="644900" y="1434950"/>
            <a:ext cx="6444900" cy="738900"/>
          </a:xfrm>
          <a:prstGeom prst="rect">
            <a:avLst/>
          </a:prstGeom>
          <a:solidFill>
            <a:srgbClr val="EFCECA">
              <a:alpha val="8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Nombres et opérations :  </a:t>
            </a:r>
            <a:endParaRPr sz="4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/>
          <p:nvPr/>
        </p:nvSpPr>
        <p:spPr>
          <a:xfrm>
            <a:off x="2951018" y="264756"/>
            <a:ext cx="5583382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4823537" y="378990"/>
            <a:ext cx="13610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Eveil </a:t>
            </a:r>
            <a:endParaRPr/>
          </a:p>
        </p:txBody>
      </p:sp>
      <p:sp>
        <p:nvSpPr>
          <p:cNvPr id="153" name="Google Shape;153;p4"/>
          <p:cNvSpPr/>
          <p:nvPr/>
        </p:nvSpPr>
        <p:spPr>
          <a:xfrm>
            <a:off x="633050" y="1409525"/>
            <a:ext cx="10820700" cy="48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Scientifique </a:t>
            </a:r>
            <a:r>
              <a:rPr lang="fr-BE" sz="2400">
                <a:solidFill>
                  <a:schemeClr val="accent2"/>
                </a:solidFill>
                <a:latin typeface="Rockwell"/>
                <a:ea typeface="Rockwell"/>
                <a:cs typeface="Rockwell"/>
                <a:sym typeface="Rockwell"/>
              </a:rPr>
              <a:t>(Mme Maïté) </a:t>
            </a: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/géographique/historique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En lien avec les saisons, les fêtes et les congés, l’actualité 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et le quotidien de l’année. 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Sécurité routière (2 périodes) le 5/10 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-&gt; rappel : vélo en ordre + casque.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Activités de philosophie -&gt; thème de la nuit. </a:t>
            </a:r>
            <a:endParaRPr/>
          </a:p>
          <a:p>
            <a:pPr marL="3429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 ateliers de “Cap Sciences” (lors des classes de sports)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Char char="❖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Spectacle de Benoît Marenne (en décembre) 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54" name="Google Shape;15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0525" y="461938"/>
            <a:ext cx="3296725" cy="5934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/>
          <p:nvPr/>
        </p:nvSpPr>
        <p:spPr>
          <a:xfrm>
            <a:off x="2951018" y="264756"/>
            <a:ext cx="5583382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3793714" y="378990"/>
            <a:ext cx="410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Rituels de l’année </a:t>
            </a:r>
            <a:endParaRPr/>
          </a:p>
        </p:txBody>
      </p:sp>
      <p:sp>
        <p:nvSpPr>
          <p:cNvPr id="161" name="Google Shape;161;p5"/>
          <p:cNvSpPr/>
          <p:nvPr/>
        </p:nvSpPr>
        <p:spPr>
          <a:xfrm>
            <a:off x="644900" y="1646974"/>
            <a:ext cx="9385800" cy="4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★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Enfant talent :-) 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★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Chaque jour compte (100</a:t>
            </a:r>
            <a:r>
              <a:rPr lang="fr-BE" sz="2400" baseline="30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ème</a:t>
            </a: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jour d’école)    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Char char="★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Drill du matin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Char char="★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Plan de travail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Char char="★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 quart d’heure lecture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Char char="★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Monsieur A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Char char="★"/>
            </a:pPr>
            <a:r>
              <a:rPr lang="fr-BE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Boukili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u="sng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62" name="Google Shape;16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9079" y="3312191"/>
            <a:ext cx="2504786" cy="319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109" y="2956771"/>
            <a:ext cx="1970675" cy="12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8377" y="4468175"/>
            <a:ext cx="2229825" cy="22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43204" y="171400"/>
            <a:ext cx="1970675" cy="2965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cdbdbbca2_0_121"/>
          <p:cNvSpPr/>
          <p:nvPr/>
        </p:nvSpPr>
        <p:spPr>
          <a:xfrm>
            <a:off x="1809768" y="443631"/>
            <a:ext cx="5583300" cy="87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1" name="Google Shape;171;gecdbdbbca2_0_121"/>
          <p:cNvSpPr txBox="1">
            <a:spLocks noGrp="1"/>
          </p:cNvSpPr>
          <p:nvPr>
            <p:ph type="title"/>
          </p:nvPr>
        </p:nvSpPr>
        <p:spPr>
          <a:xfrm>
            <a:off x="45950" y="264750"/>
            <a:ext cx="6460200" cy="136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                          Plan de travail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2" name="Google Shape;172;gecdbdbbca2_0_121"/>
          <p:cNvSpPr txBox="1">
            <a:spLocks noGrp="1"/>
          </p:cNvSpPr>
          <p:nvPr>
            <p:ph type="body" idx="1"/>
          </p:nvPr>
        </p:nvSpPr>
        <p:spPr>
          <a:xfrm>
            <a:off x="202750" y="1625249"/>
            <a:ext cx="10058400" cy="45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 plan par semaine             </a:t>
            </a:r>
            <a:endParaRPr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Du lundi au vendredi</a:t>
            </a:r>
            <a:endParaRPr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1h/jour</a:t>
            </a:r>
            <a:endParaRPr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Suivi quotidien du professeur</a:t>
            </a:r>
            <a:endParaRPr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Les découvertes par demi-groupe :-) </a:t>
            </a:r>
            <a:endParaRPr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Autonomie ++ </a:t>
            </a:r>
            <a:endParaRPr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fr-B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Enfant acteur de ses apprentissages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3" name="Google Shape;173;gecdbdbbca2_0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2175" y="424113"/>
            <a:ext cx="4207250" cy="57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ecdbdbbca2_0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525" y="2019375"/>
            <a:ext cx="1995651" cy="25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dd99d6d81_1_0"/>
          <p:cNvSpPr txBox="1">
            <a:spLocks noGrp="1"/>
          </p:cNvSpPr>
          <p:nvPr>
            <p:ph type="title"/>
          </p:nvPr>
        </p:nvSpPr>
        <p:spPr>
          <a:xfrm>
            <a:off x="1069848" y="414657"/>
            <a:ext cx="10058400" cy="1609200"/>
          </a:xfrm>
          <a:prstGeom prst="rect">
            <a:avLst/>
          </a:prstGeom>
          <a:solidFill>
            <a:srgbClr val="EFCECA">
              <a:alpha val="89800"/>
            </a:srgbClr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>
                <a:solidFill>
                  <a:schemeClr val="dk1"/>
                </a:solidFill>
              </a:rPr>
              <a:t>Mme Maïté (jeudi)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0" name="Google Shape;180;gedd99d6d81_1_0"/>
          <p:cNvSpPr txBox="1">
            <a:spLocks noGrp="1"/>
          </p:cNvSpPr>
          <p:nvPr>
            <p:ph type="body" idx="1"/>
          </p:nvPr>
        </p:nvSpPr>
        <p:spPr>
          <a:xfrm>
            <a:off x="1069850" y="2121399"/>
            <a:ext cx="10058400" cy="465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407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Grandeurs </a:t>
            </a:r>
            <a:r>
              <a:rPr lang="fr-BE" sz="367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67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7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3356">
                <a:solidFill>
                  <a:srgbClr val="006C81"/>
                </a:solidFill>
                <a:latin typeface="Comic Sans MS"/>
                <a:ea typeface="Comic Sans MS"/>
                <a:cs typeface="Comic Sans MS"/>
                <a:sym typeface="Comic Sans MS"/>
              </a:rPr>
              <a:t>-de longueurs (le mètre, cm, plus petit ou plus grand que…)</a:t>
            </a:r>
            <a:endParaRPr sz="3356">
              <a:solidFill>
                <a:srgbClr val="006C8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3756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fr-BE" sz="3356">
                <a:solidFill>
                  <a:srgbClr val="006C8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 masses (le kilo, plus lourd, plus léger que….)</a:t>
            </a:r>
            <a:endParaRPr sz="3356">
              <a:solidFill>
                <a:srgbClr val="006C8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3756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fr-BE" sz="3356">
                <a:solidFill>
                  <a:srgbClr val="006C8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 capacité (la contenance, le litre, …)</a:t>
            </a:r>
            <a:endParaRPr sz="3356">
              <a:solidFill>
                <a:srgbClr val="006C8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3756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fr-BE" sz="3356">
                <a:solidFill>
                  <a:srgbClr val="006C8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 durées (l’heure, le temps qui passe)</a:t>
            </a:r>
            <a:endParaRPr sz="3356">
              <a:solidFill>
                <a:srgbClr val="006C8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3756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fr-BE" sz="3356">
                <a:solidFill>
                  <a:srgbClr val="006C8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monnaie</a:t>
            </a:r>
            <a:endParaRPr sz="3356">
              <a:solidFill>
                <a:srgbClr val="006C8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3756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fr-BE" sz="3356">
                <a:solidFill>
                  <a:srgbClr val="006C8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températures</a:t>
            </a:r>
            <a:endParaRPr sz="3356">
              <a:solidFill>
                <a:srgbClr val="006C8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BE" sz="3756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fr-BE" sz="3356">
                <a:solidFill>
                  <a:srgbClr val="006C81"/>
                </a:solidFill>
                <a:latin typeface="Comic Sans MS"/>
                <a:ea typeface="Comic Sans MS"/>
                <a:cs typeface="Comic Sans MS"/>
                <a:sym typeface="Comic Sans MS"/>
              </a:rPr>
              <a:t>fractions (la moitié, le quart)</a:t>
            </a:r>
            <a:endParaRPr sz="3356">
              <a:solidFill>
                <a:srgbClr val="006C8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Microsoft Office PowerPoint</Application>
  <PresentationFormat>Grand écran</PresentationFormat>
  <Paragraphs>273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Noto Sans Symbols</vt:lpstr>
      <vt:lpstr>Comic Sans MS</vt:lpstr>
      <vt:lpstr>Arial</vt:lpstr>
      <vt:lpstr>Source Code Pro</vt:lpstr>
      <vt:lpstr>Comfortaa</vt:lpstr>
      <vt:lpstr>Oswald</vt:lpstr>
      <vt:lpstr>Rockwell</vt:lpstr>
      <vt:lpstr>Modern Writer</vt:lpstr>
      <vt:lpstr>BIENVENUE EN  2ÈME ANNÉE! </vt:lpstr>
      <vt:lpstr>Présentation PowerPoint</vt:lpstr>
      <vt:lpstr>Fluence</vt:lpstr>
      <vt:lpstr>Présentation PowerPoint</vt:lpstr>
      <vt:lpstr>Présentation PowerPoint</vt:lpstr>
      <vt:lpstr>Présentation PowerPoint</vt:lpstr>
      <vt:lpstr>Présentation PowerPoint</vt:lpstr>
      <vt:lpstr>                          Plan de travail</vt:lpstr>
      <vt:lpstr>Mme Maïté (jeudi)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classes de sport </vt:lpstr>
      <vt:lpstr>Horaire de la semaine 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EN  2ÈME ANNÉE! </dc:title>
  <dc:creator>Philippe Soetens</dc:creator>
  <cp:lastModifiedBy>Hello</cp:lastModifiedBy>
  <cp:revision>1</cp:revision>
  <dcterms:created xsi:type="dcterms:W3CDTF">2015-09-20T12:06:39Z</dcterms:created>
  <dcterms:modified xsi:type="dcterms:W3CDTF">2021-09-23T05:59:54Z</dcterms:modified>
</cp:coreProperties>
</file>